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9144000" cy="6858000" type="screen4x3"/>
  <p:notesSz cx="6858000" cy="9144000"/>
  <p:embeddedFontLst>
    <p:embeddedFont>
      <p:font typeface="Comic Sans MS" panose="030F0702030302020204" pitchFamily="66" charset="0"/>
      <p:regular r:id="rId89"/>
      <p:bold r:id="rId90"/>
      <p:italic r:id="rId91"/>
      <p:boldItalic r:id="rId92"/>
    </p:embeddedFont>
    <p:embeddedFont>
      <p:font typeface="Nunito" pitchFamily="2" charset="0"/>
      <p:regular r:id="rId93"/>
      <p:bold r:id="rId94"/>
      <p:italic r:id="rId95"/>
      <p:boldItalic r:id="rId96"/>
    </p:embeddedFont>
    <p:embeddedFont>
      <p:font typeface="Roboto" panose="020F0502020204030204" pitchFamily="2" charset="0"/>
      <p:regular r:id="rId97"/>
      <p:bold r:id="rId98"/>
      <p:italic r:id="rId99"/>
      <p:boldItalic r:id="rId100"/>
    </p:embeddedFont>
    <p:embeddedFont>
      <p:font typeface="Tahoma" panose="020B0604030504040204" pitchFamily="34" charset="0"/>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BBCBF2-67FC-4F18-88BE-C716174C55FB}">
  <a:tblStyle styleId="{65BBCBF2-67FC-4F18-88BE-C716174C55F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bf0c56633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bf0c566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bf0c56633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bf0c5663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cbb80df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ccbb80dff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cbb80df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ccbb80dff6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cbb80d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ccbb80dff6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c963ca5e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cc963ca5ec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f0c566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2cbf0c56633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c628aba2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2cc628aba21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cc628aba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cc628aba2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cc628aba21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cc628aba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c628aba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2cc628aba21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cc628aba21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cc628aba2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c6ef61fb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2cc6ef61fb7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c381fa88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c381fa8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c628aba2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2cc628aba21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cc628aba2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2cc628aba21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cc628aba2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2cc628aba21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cc6ef61fb7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cc6ef61f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cc628aba2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2cc628aba21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cc6ef61fb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2cc6ef61fb7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c6ef61fb7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cc6ef61fb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d3137a4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2cd3137a41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cbf0c56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2cbf0c5663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cd3137a4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2cd3137a41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d3137a416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d3137a4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d3137a416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d3137a41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cd3137a416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cd3137a41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cd3137a416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cd3137a4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cd3137a416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cd3137a41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cd3137a416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cd3137a41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cd3137a416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cd3137a4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cd3137a41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cd3137a41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cde7036793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cde703679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cde7036793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cde703679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cde7036793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cde703679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cde7036793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cde703679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cd7c0c287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cd7c0c28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cde7036793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cde703679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cde7036793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cde703679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cde7036793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cde703679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cde7036793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cde703679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cde7036793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cde703679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cde7036793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cde703679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cde7036793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cde703679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cde7036793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cde703679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cde7036793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cde703679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cde7036793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cde703679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cde7036793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cde703679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5" name="Google Shape;75;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6" name="Google Shape;76;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7" name="Google Shape;77;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8" name="Google Shape;7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4" name="Google Shape;8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0"/>
          <p:cNvSpPr>
            <a:spLocks noGrp="1"/>
          </p:cNvSpPr>
          <p:nvPr>
            <p:ph type="pic" idx="2"/>
          </p:nvPr>
        </p:nvSpPr>
        <p:spPr>
          <a:xfrm>
            <a:off x="1792288" y="612775"/>
            <a:ext cx="5486400" cy="4114800"/>
          </a:xfrm>
          <a:prstGeom prst="rect">
            <a:avLst/>
          </a:prstGeom>
          <a:noFill/>
          <a:ln>
            <a:noFill/>
          </a:ln>
        </p:spPr>
      </p:sp>
      <p:sp>
        <p:nvSpPr>
          <p:cNvPr id="61" name="Google Shape;61;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ml-classification-vs-regress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geeksforgeeks.org/decision-tree/" TargetMode="External"/><Relationship Id="rId4" Type="http://schemas.openxmlformats.org/officeDocument/2006/relationships/hyperlink" Target="https://www.geeksforgeeks.org/learning-model-building-scikit-learn-python-machine-learning-librar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types-of-regression-techniqu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javatpoint.com/unsupervised-machine-learning"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685800" y="2130425"/>
            <a:ext cx="7772400" cy="147002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UNIT 3</a:t>
            </a:r>
            <a:endParaRPr>
              <a:solidFill>
                <a:srgbClr val="FF0000"/>
              </a:solidFill>
              <a:latin typeface="Times New Roman"/>
              <a:ea typeface="Times New Roman"/>
              <a:cs typeface="Times New Roman"/>
              <a:sym typeface="Times New Roman"/>
            </a:endParaRPr>
          </a:p>
        </p:txBody>
      </p:sp>
      <p:sp>
        <p:nvSpPr>
          <p:cNvPr id="92" name="Google Shape;92;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Calibri"/>
                <a:ea typeface="Calibri"/>
                <a:cs typeface="Calibri"/>
                <a:sym typeface="Calibri"/>
              </a:rPr>
              <a:t>            </a:t>
            </a:r>
            <a:r>
              <a:rPr lang="en-US" sz="2800" i="0" u="none" strike="noStrike" cap="none">
                <a:solidFill>
                  <a:schemeClr val="dk1"/>
                </a:solidFill>
                <a:latin typeface="Times New Roman"/>
                <a:ea typeface="Times New Roman"/>
                <a:cs typeface="Times New Roman"/>
                <a:sym typeface="Times New Roman"/>
              </a:rPr>
              <a:t>CONSTRUCTING DECISION TREES</a:t>
            </a:r>
            <a:endParaRPr sz="2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11</a:t>
            </a:fld>
            <a:endParaRPr/>
          </a:p>
        </p:txBody>
      </p:sp>
      <p:sp>
        <p:nvSpPr>
          <p:cNvPr id="149" name="Google Shape;149;p24"/>
          <p:cNvSpPr txBox="1">
            <a:spLocks noGrp="1"/>
          </p:cNvSpPr>
          <p:nvPr>
            <p:ph type="title"/>
          </p:nvPr>
        </p:nvSpPr>
        <p:spPr>
          <a:xfrm>
            <a:off x="304800" y="228600"/>
            <a:ext cx="8534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2700" i="0" u="none">
                <a:solidFill>
                  <a:schemeClr val="dk1"/>
                </a:solidFill>
                <a:latin typeface="Times New Roman"/>
                <a:ea typeface="Times New Roman"/>
                <a:cs typeface="Times New Roman"/>
                <a:sym typeface="Times New Roman"/>
              </a:rPr>
              <a:t>Classification by Decision Tree Induction</a:t>
            </a:r>
            <a:endParaRPr sz="3500">
              <a:latin typeface="Times New Roman"/>
              <a:ea typeface="Times New Roman"/>
              <a:cs typeface="Times New Roman"/>
              <a:sym typeface="Times New Roman"/>
            </a:endParaRPr>
          </a:p>
        </p:txBody>
      </p:sp>
      <p:sp>
        <p:nvSpPr>
          <p:cNvPr id="150" name="Google Shape;150;p24"/>
          <p:cNvSpPr txBox="1">
            <a:spLocks noGrp="1"/>
          </p:cNvSpPr>
          <p:nvPr>
            <p:ph type="body" idx="1"/>
          </p:nvPr>
        </p:nvSpPr>
        <p:spPr>
          <a:xfrm>
            <a:off x="381000" y="914400"/>
            <a:ext cx="8382000" cy="51816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Decision tree </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A flow-chart-like tree structure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Internal node denotes a test on an attribute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Branch represents an outcome of the test</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Leaf nodes represent class labels or class distribution</a:t>
            </a:r>
            <a:endParaRPr sz="2000" i="0" u="none">
              <a:solidFill>
                <a:schemeClr val="dk1"/>
              </a:solidFill>
              <a:latin typeface="Times New Roman"/>
              <a:ea typeface="Times New Roman"/>
              <a:cs typeface="Times New Roman"/>
              <a:sym typeface="Times New Roman"/>
            </a:endParaRPr>
          </a:p>
          <a:p>
            <a:pPr marL="742950" lvl="0" indent="0" algn="l" rtl="0">
              <a:lnSpc>
                <a:spcPct val="90000"/>
              </a:lnSpc>
              <a:spcBef>
                <a:spcPts val="400"/>
              </a:spcBef>
              <a:spcAft>
                <a:spcPts val="0"/>
              </a:spcAft>
              <a:buNone/>
            </a:pPr>
            <a:endParaRPr sz="2000">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Decision tree generation consists of two phases</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Tree construction</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At start, all the training examples are at the root</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Partition examples recursively based on selected attributes</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Tree pruning</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Identify and remove branches (no</a:t>
            </a:r>
            <a:r>
              <a:rPr lang="en-US" sz="2000">
                <a:latin typeface="Times New Roman"/>
                <a:ea typeface="Times New Roman"/>
                <a:cs typeface="Times New Roman"/>
                <a:sym typeface="Times New Roman"/>
              </a:rPr>
              <a:t>des)</a:t>
            </a:r>
            <a:r>
              <a:rPr lang="en-US" sz="2000" i="0" u="none">
                <a:solidFill>
                  <a:schemeClr val="dk1"/>
                </a:solidFill>
                <a:latin typeface="Times New Roman"/>
                <a:ea typeface="Times New Roman"/>
                <a:cs typeface="Times New Roman"/>
                <a:sym typeface="Times New Roman"/>
              </a:rPr>
              <a:t> that reflect noise or outliers</a:t>
            </a:r>
            <a:endParaRPr sz="2000" i="0" u="none">
              <a:solidFill>
                <a:schemeClr val="dk1"/>
              </a:solidFill>
              <a:latin typeface="Times New Roman"/>
              <a:ea typeface="Times New Roman"/>
              <a:cs typeface="Times New Roman"/>
              <a:sym typeface="Times New Roman"/>
            </a:endParaRPr>
          </a:p>
          <a:p>
            <a:pPr marL="1143000" lvl="0" indent="0" algn="l" rtl="0">
              <a:lnSpc>
                <a:spcPct val="90000"/>
              </a:lnSpc>
              <a:spcBef>
                <a:spcPts val="400"/>
              </a:spcBef>
              <a:spcAft>
                <a:spcPts val="0"/>
              </a:spcAft>
              <a:buNone/>
            </a:pPr>
            <a:endParaRPr sz="2000">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Use of decision tree: Classifying an unknown sample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Test the attribute values of the sample against the decision tree</a:t>
            </a:r>
            <a:endParaRPr>
              <a:latin typeface="Times New Roman"/>
              <a:ea typeface="Times New Roman"/>
              <a:cs typeface="Times New Roman"/>
              <a:sym typeface="Times New Roman"/>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5"/>
          <p:cNvPicPr preferRelativeResize="0">
            <a:picLocks noGrp="1"/>
          </p:cNvPicPr>
          <p:nvPr>
            <p:ph type="body" idx="1"/>
          </p:nvPr>
        </p:nvPicPr>
        <p:blipFill rotWithShape="1">
          <a:blip r:embed="rId3">
            <a:alphaModFix/>
          </a:blip>
          <a:srcRect/>
          <a:stretch/>
        </p:blipFill>
        <p:spPr>
          <a:xfrm>
            <a:off x="381000" y="872025"/>
            <a:ext cx="8534400" cy="5833500"/>
          </a:xfrm>
          <a:prstGeom prst="rect">
            <a:avLst/>
          </a:prstGeom>
          <a:noFill/>
          <a:ln>
            <a:noFill/>
          </a:ln>
        </p:spPr>
      </p:pic>
      <p:sp>
        <p:nvSpPr>
          <p:cNvPr id="156" name="Google Shape;156;p25"/>
          <p:cNvSpPr txBox="1"/>
          <p:nvPr/>
        </p:nvSpPr>
        <p:spPr>
          <a:xfrm>
            <a:off x="487725" y="371925"/>
            <a:ext cx="6872700" cy="50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50">
                <a:solidFill>
                  <a:srgbClr val="273239"/>
                </a:solidFill>
                <a:highlight>
                  <a:srgbClr val="FFFFFF"/>
                </a:highlight>
                <a:latin typeface="Nunito"/>
                <a:ea typeface="Nunito"/>
                <a:cs typeface="Nunito"/>
                <a:sym typeface="Nunito"/>
              </a:rPr>
              <a:t> ID3 (Iterative Dichotomiser 3)</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457200" lvl="0" indent="-317500" algn="l" rtl="0">
              <a:lnSpc>
                <a:spcPct val="100000"/>
              </a:lnSpc>
              <a:spcBef>
                <a:spcPts val="0"/>
              </a:spcBef>
              <a:spcAft>
                <a:spcPts val="0"/>
              </a:spcAft>
              <a:buClr>
                <a:schemeClr val="dk1"/>
              </a:buClr>
              <a:buSzPts val="1400"/>
              <a:buChar char="●"/>
            </a:pPr>
            <a:r>
              <a:rPr lang="en-US" sz="2600" i="0" u="none">
                <a:solidFill>
                  <a:schemeClr val="dk1"/>
                </a:solidFill>
                <a:latin typeface="Times New Roman"/>
                <a:ea typeface="Times New Roman"/>
                <a:cs typeface="Times New Roman"/>
                <a:sym typeface="Times New Roman"/>
              </a:rPr>
              <a:t>When we want to construct the decision tree to decide what to do in the evening</a:t>
            </a:r>
            <a:br>
              <a:rPr lang="en-US" sz="4400" b="0" i="0" u="none">
                <a:solidFill>
                  <a:schemeClr val="dk1"/>
                </a:solidFill>
                <a:latin typeface="Calibri"/>
                <a:ea typeface="Calibri"/>
                <a:cs typeface="Calibri"/>
                <a:sym typeface="Calibri"/>
              </a:rPr>
            </a:br>
            <a:endParaRPr/>
          </a:p>
        </p:txBody>
      </p:sp>
      <p:pic>
        <p:nvPicPr>
          <p:cNvPr id="162" name="Google Shape;162;p26"/>
          <p:cNvPicPr preferRelativeResize="0">
            <a:picLocks noGrp="1"/>
          </p:cNvPicPr>
          <p:nvPr>
            <p:ph type="body" idx="1"/>
          </p:nvPr>
        </p:nvPicPr>
        <p:blipFill rotWithShape="1">
          <a:blip r:embed="rId3">
            <a:alphaModFix/>
          </a:blip>
          <a:srcRect/>
          <a:stretch/>
        </p:blipFill>
        <p:spPr>
          <a:xfrm>
            <a:off x="922075" y="1294975"/>
            <a:ext cx="6896400" cy="481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168" name="Google Shape;168;p27"/>
          <p:cNvPicPr preferRelativeResize="0"/>
          <p:nvPr/>
        </p:nvPicPr>
        <p:blipFill rotWithShape="1">
          <a:blip r:embed="rId3">
            <a:alphaModFix/>
          </a:blip>
          <a:srcRect/>
          <a:stretch/>
        </p:blipFill>
        <p:spPr>
          <a:xfrm>
            <a:off x="623887" y="731837"/>
            <a:ext cx="7896225" cy="56689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body" idx="1"/>
          </p:nvPr>
        </p:nvSpPr>
        <p:spPr>
          <a:xfrm>
            <a:off x="457200" y="273300"/>
            <a:ext cx="8229600" cy="5853000"/>
          </a:xfrm>
          <a:prstGeom prst="rect">
            <a:avLst/>
          </a:prstGeom>
          <a:solidFill>
            <a:schemeClr val="lt1"/>
          </a:solidFill>
        </p:spPr>
        <p:txBody>
          <a:bodyPr spcFirstLastPara="1" wrap="square" lIns="91425" tIns="45700" rIns="91425" bIns="45700" anchor="t" anchorCtr="0">
            <a:noAutofit/>
          </a:bodyPr>
          <a:lstStyle/>
          <a:p>
            <a:pPr marL="457200" lvl="0" indent="-384175" algn="just" rtl="0">
              <a:lnSpc>
                <a:spcPct val="115000"/>
              </a:lnSpc>
              <a:spcBef>
                <a:spcPts val="0"/>
              </a:spcBef>
              <a:spcAft>
                <a:spcPts val="0"/>
              </a:spcAft>
              <a:buSzPts val="2450"/>
              <a:buFont typeface="Times New Roman"/>
              <a:buChar char="•"/>
            </a:pPr>
            <a:r>
              <a:rPr lang="en-US" sz="2450">
                <a:highlight>
                  <a:schemeClr val="lt1"/>
                </a:highlight>
                <a:latin typeface="Times New Roman"/>
                <a:ea typeface="Times New Roman"/>
                <a:cs typeface="Times New Roman"/>
                <a:sym typeface="Times New Roman"/>
              </a:rPr>
              <a:t>In the Decision Tree, the major challenge is the identification of the attribute for the root node at each level. This process is known as attribute selection measure (ASM). We have two popular attribute selection measures:</a:t>
            </a:r>
            <a:endParaRPr sz="2450">
              <a:highlight>
                <a:schemeClr val="lt1"/>
              </a:highlight>
              <a:latin typeface="Times New Roman"/>
              <a:ea typeface="Times New Roman"/>
              <a:cs typeface="Times New Roman"/>
              <a:sym typeface="Times New Roman"/>
            </a:endParaRPr>
          </a:p>
          <a:p>
            <a:pPr marL="685800" lvl="0" indent="-384175" algn="just" rtl="0">
              <a:lnSpc>
                <a:spcPct val="158000"/>
              </a:lnSpc>
              <a:spcBef>
                <a:spcPts val="0"/>
              </a:spcBef>
              <a:spcAft>
                <a:spcPts val="0"/>
              </a:spcAft>
              <a:buClr>
                <a:schemeClr val="dk1"/>
              </a:buClr>
              <a:buSzPts val="2450"/>
              <a:buFont typeface="Times New Roman"/>
              <a:buAutoNum type="arabicPeriod"/>
            </a:pPr>
            <a:r>
              <a:rPr lang="en-US" sz="2450">
                <a:highlight>
                  <a:schemeClr val="lt1"/>
                </a:highlight>
                <a:latin typeface="Times New Roman"/>
                <a:ea typeface="Times New Roman"/>
                <a:cs typeface="Times New Roman"/>
                <a:sym typeface="Times New Roman"/>
              </a:rPr>
              <a:t>Information Gain</a:t>
            </a:r>
            <a:endParaRPr sz="2450">
              <a:highlight>
                <a:schemeClr val="lt1"/>
              </a:highlight>
              <a:latin typeface="Times New Roman"/>
              <a:ea typeface="Times New Roman"/>
              <a:cs typeface="Times New Roman"/>
              <a:sym typeface="Times New Roman"/>
            </a:endParaRPr>
          </a:p>
          <a:p>
            <a:pPr marL="685800" lvl="0" indent="-384175" algn="just" rtl="0">
              <a:lnSpc>
                <a:spcPct val="158000"/>
              </a:lnSpc>
              <a:spcBef>
                <a:spcPts val="0"/>
              </a:spcBef>
              <a:spcAft>
                <a:spcPts val="0"/>
              </a:spcAft>
              <a:buClr>
                <a:schemeClr val="dk1"/>
              </a:buClr>
              <a:buSzPts val="2450"/>
              <a:buFont typeface="Times New Roman"/>
              <a:buAutoNum type="arabicPeriod"/>
            </a:pPr>
            <a:r>
              <a:rPr lang="en-US" sz="2450">
                <a:highlight>
                  <a:schemeClr val="lt1"/>
                </a:highlight>
                <a:latin typeface="Times New Roman"/>
                <a:ea typeface="Times New Roman"/>
                <a:cs typeface="Times New Roman"/>
                <a:sym typeface="Times New Roman"/>
              </a:rPr>
              <a:t>Gini Index</a:t>
            </a:r>
            <a:endParaRPr sz="24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None/>
            </a:pPr>
            <a:r>
              <a:rPr lang="en-US" sz="2500" b="1">
                <a:solidFill>
                  <a:srgbClr val="FFFFFF"/>
                </a:solidFill>
                <a:highlight>
                  <a:srgbClr val="131417"/>
                </a:highlight>
                <a:latin typeface="Times New Roman"/>
                <a:ea typeface="Times New Roman"/>
                <a:cs typeface="Times New Roman"/>
                <a:sym typeface="Times New Roman"/>
              </a:rPr>
              <a:t>1</a:t>
            </a:r>
            <a:r>
              <a:rPr lang="en-US" sz="2500" b="1">
                <a:highlight>
                  <a:schemeClr val="lt1"/>
                </a:highlight>
                <a:latin typeface="Times New Roman"/>
                <a:ea typeface="Times New Roman"/>
                <a:cs typeface="Times New Roman"/>
                <a:sym typeface="Times New Roman"/>
              </a:rPr>
              <a:t>. Information Gain:</a:t>
            </a:r>
            <a:endParaRPr sz="2500" b="1">
              <a:highlight>
                <a:schemeClr val="lt1"/>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r>
              <a:rPr lang="en-US" sz="2500">
                <a:highlight>
                  <a:schemeClr val="lt1"/>
                </a:highlight>
                <a:latin typeface="Times New Roman"/>
                <a:ea typeface="Times New Roman"/>
                <a:cs typeface="Times New Roman"/>
                <a:sym typeface="Times New Roman"/>
              </a:rPr>
              <a:t>When we use a node in a decision tree to partition the training instances into smaller subsets the entropy changes. Information gain is a measure of this change in entropy.</a:t>
            </a:r>
            <a:endParaRPr sz="2500">
              <a:highlight>
                <a:schemeClr val="lt1"/>
              </a:highlight>
              <a:latin typeface="Times New Roman"/>
              <a:ea typeface="Times New Roman"/>
              <a:cs typeface="Times New Roman"/>
              <a:sym typeface="Times New Roman"/>
            </a:endParaRPr>
          </a:p>
          <a:p>
            <a:pPr marL="0" lvl="0" indent="0" algn="l" rtl="0">
              <a:spcBef>
                <a:spcPts val="8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body" idx="1"/>
          </p:nvPr>
        </p:nvSpPr>
        <p:spPr>
          <a:xfrm>
            <a:off x="457200" y="273300"/>
            <a:ext cx="8229600" cy="5853000"/>
          </a:xfrm>
          <a:prstGeom prst="rect">
            <a:avLst/>
          </a:prstGeom>
          <a:solidFill>
            <a:schemeClr val="lt1"/>
          </a:solidFill>
        </p:spPr>
        <p:txBody>
          <a:bodyPr spcFirstLastPara="1" wrap="square" lIns="91425" tIns="45700" rIns="91425" bIns="45700" anchor="t" anchorCtr="0">
            <a:noAutofit/>
          </a:bodyPr>
          <a:lstStyle/>
          <a:p>
            <a:pPr marL="0" lvl="0" indent="0" algn="just" rtl="0">
              <a:lnSpc>
                <a:spcPct val="158000"/>
              </a:lnSpc>
              <a:spcBef>
                <a:spcPts val="0"/>
              </a:spcBef>
              <a:spcAft>
                <a:spcPts val="0"/>
              </a:spcAft>
              <a:buNone/>
            </a:pPr>
            <a:r>
              <a:rPr lang="en-US" sz="2500">
                <a:highlight>
                  <a:schemeClr val="lt1"/>
                </a:highlight>
                <a:latin typeface="Times New Roman"/>
                <a:ea typeface="Times New Roman"/>
                <a:cs typeface="Times New Roman"/>
                <a:sym typeface="Times New Roman"/>
              </a:rPr>
              <a:t>Gini index:</a:t>
            </a:r>
            <a:endParaRPr sz="2500">
              <a:highlight>
                <a:schemeClr val="lt1"/>
              </a:highlight>
              <a:latin typeface="Times New Roman"/>
              <a:ea typeface="Times New Roman"/>
              <a:cs typeface="Times New Roman"/>
              <a:sym typeface="Times New Roman"/>
            </a:endParaRPr>
          </a:p>
          <a:p>
            <a:pPr marL="0" lvl="0" indent="0" algn="just" rtl="0">
              <a:lnSpc>
                <a:spcPct val="158000"/>
              </a:lnSpc>
              <a:spcBef>
                <a:spcPts val="1800"/>
              </a:spcBef>
              <a:spcAft>
                <a:spcPts val="0"/>
              </a:spcAft>
              <a:buNone/>
            </a:pPr>
            <a:r>
              <a:rPr lang="en-US" sz="2500">
                <a:highlight>
                  <a:schemeClr val="lt1"/>
                </a:highlight>
                <a:latin typeface="Times New Roman"/>
                <a:ea typeface="Times New Roman"/>
                <a:cs typeface="Times New Roman"/>
                <a:sym typeface="Times New Roman"/>
              </a:rPr>
              <a:t>Gini Index is a metric to measure how often a randomly chosen element would be incorrectly identified.</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180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It means an attribute with a lower Gini index should be preferred.</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Sklearn supports “Gini” criteria for Gini Index and by default, it takes “gini” value.</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The Formula for the calculation of the Gini Index is given below.</a:t>
            </a:r>
            <a:endParaRPr sz="2500">
              <a:highlight>
                <a:schemeClr val="lt1"/>
              </a:highlight>
              <a:latin typeface="Times New Roman"/>
              <a:ea typeface="Times New Roman"/>
              <a:cs typeface="Times New Roman"/>
              <a:sym typeface="Times New Roman"/>
            </a:endParaRPr>
          </a:p>
          <a:p>
            <a:pPr marL="0" lvl="0" indent="0" algn="just" rtl="0">
              <a:lnSpc>
                <a:spcPct val="158000"/>
              </a:lnSpc>
              <a:spcBef>
                <a:spcPts val="1800"/>
              </a:spcBef>
              <a:spcAft>
                <a:spcPts val="0"/>
              </a:spcAft>
              <a:buNone/>
            </a:pPr>
            <a:endParaRPr sz="2450">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0"/>
          <p:cNvPicPr preferRelativeResize="0"/>
          <p:nvPr/>
        </p:nvPicPr>
        <p:blipFill rotWithShape="1">
          <a:blip r:embed="rId3">
            <a:alphaModFix/>
          </a:blip>
          <a:srcRect/>
          <a:stretch/>
        </p:blipFill>
        <p:spPr>
          <a:xfrm>
            <a:off x="647700" y="685800"/>
            <a:ext cx="7848600" cy="1752600"/>
          </a:xfrm>
          <a:prstGeom prst="rect">
            <a:avLst/>
          </a:prstGeom>
          <a:noFill/>
          <a:ln>
            <a:noFill/>
          </a:ln>
        </p:spPr>
      </p:pic>
      <p:pic>
        <p:nvPicPr>
          <p:cNvPr id="184" name="Google Shape;184;p30"/>
          <p:cNvPicPr preferRelativeResize="0"/>
          <p:nvPr/>
        </p:nvPicPr>
        <p:blipFill rotWithShape="1">
          <a:blip r:embed="rId4">
            <a:alphaModFix/>
          </a:blip>
          <a:srcRect/>
          <a:stretch/>
        </p:blipFill>
        <p:spPr>
          <a:xfrm>
            <a:off x="828675" y="2752725"/>
            <a:ext cx="7820025" cy="318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p:cNvPicPr preferRelativeResize="0"/>
          <p:nvPr/>
        </p:nvPicPr>
        <p:blipFill rotWithShape="1">
          <a:blip r:embed="rId3">
            <a:alphaModFix/>
          </a:blip>
          <a:srcRect/>
          <a:stretch/>
        </p:blipFill>
        <p:spPr>
          <a:xfrm>
            <a:off x="990600" y="1400175"/>
            <a:ext cx="7162800" cy="40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a:picLocks noGrp="1"/>
          </p:cNvPicPr>
          <p:nvPr>
            <p:ph type="body" idx="1"/>
          </p:nvPr>
        </p:nvPicPr>
        <p:blipFill rotWithShape="1">
          <a:blip r:embed="rId3">
            <a:alphaModFix/>
          </a:blip>
          <a:srcRect/>
          <a:stretch/>
        </p:blipFill>
        <p:spPr>
          <a:xfrm>
            <a:off x="547687" y="228600"/>
            <a:ext cx="8048625" cy="617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5334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Learning with Trees</a:t>
            </a:r>
            <a:endParaRPr>
              <a:latin typeface="Times New Roman"/>
              <a:ea typeface="Times New Roman"/>
              <a:cs typeface="Times New Roman"/>
              <a:sym typeface="Times New Roman"/>
            </a:endParaRPr>
          </a:p>
        </p:txBody>
      </p:sp>
      <p:sp>
        <p:nvSpPr>
          <p:cNvPr id="98" name="Google Shape;98;p15"/>
          <p:cNvSpPr txBox="1">
            <a:spLocks noGrp="1"/>
          </p:cNvSpPr>
          <p:nvPr>
            <p:ph type="body" idx="1"/>
          </p:nvPr>
        </p:nvSpPr>
        <p:spPr>
          <a:xfrm>
            <a:off x="457200" y="1143000"/>
            <a:ext cx="8229600" cy="54102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We are now going to consider a rather different approach to machine learning, starting with one of the most common and powerful data structures in the whole of computer science:</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binary tree  :the computational cost of making the tree is fairly low, but the cost of using it is even lower: O(log</a:t>
            </a:r>
            <a:r>
              <a:rPr lang="en-US" sz="2500" i="1" u="none" strike="noStrike" cap="none">
                <a:solidFill>
                  <a:schemeClr val="dk1"/>
                </a:solidFill>
                <a:latin typeface="Times New Roman"/>
                <a:ea typeface="Times New Roman"/>
                <a:cs typeface="Times New Roman"/>
                <a:sym typeface="Times New Roman"/>
              </a:rPr>
              <a:t>N), where N is the number of datapoints. </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1" u="none" strike="noStrike" cap="none">
                <a:solidFill>
                  <a:schemeClr val="dk1"/>
                </a:solidFill>
                <a:latin typeface="Times New Roman"/>
                <a:ea typeface="Times New Roman"/>
                <a:cs typeface="Times New Roman"/>
                <a:sym typeface="Times New Roman"/>
              </a:rPr>
              <a:t>This is important for </a:t>
            </a:r>
            <a:r>
              <a:rPr lang="en-US" sz="2500" i="0" u="none" strike="noStrike" cap="none">
                <a:solidFill>
                  <a:schemeClr val="dk1"/>
                </a:solidFill>
                <a:latin typeface="Times New Roman"/>
                <a:ea typeface="Times New Roman"/>
                <a:cs typeface="Times New Roman"/>
                <a:sym typeface="Times New Roman"/>
              </a:rPr>
              <a:t>machine learning, since querying the trained algorithm should be as fast as possible since it happens more often, and the result is often wanted immediately. </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This is sufficient to make trees seem attractive for machine learning and they are easy to understand.</a:t>
            </a:r>
            <a:endParaRPr sz="33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3"/>
          <p:cNvPicPr preferRelativeResize="0"/>
          <p:nvPr/>
        </p:nvPicPr>
        <p:blipFill rotWithShape="1">
          <a:blip r:embed="rId3">
            <a:alphaModFix/>
          </a:blip>
          <a:srcRect/>
          <a:stretch/>
        </p:blipFill>
        <p:spPr>
          <a:xfrm>
            <a:off x="1490662" y="990600"/>
            <a:ext cx="6967537" cy="495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3">
            <a:alphaModFix/>
          </a:blip>
          <a:srcRect/>
          <a:stretch/>
        </p:blipFill>
        <p:spPr>
          <a:xfrm>
            <a:off x="609600" y="838200"/>
            <a:ext cx="7924800"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p:nvPr/>
        </p:nvSpPr>
        <p:spPr>
          <a:xfrm>
            <a:off x="228600" y="457200"/>
            <a:ext cx="8534400" cy="4325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Therefore, the root node will be the party feature, which has two feature values (‘yes’ and ‘no’), so it will have two branches coming out of it (see Figure 12.6). </a:t>
            </a:r>
            <a:endParaRPr sz="2500">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When we look at the ‘yes’ branch, we see that in all five cases where there was a party we went to it, so we just put a leaf node there, saying ‘party’.</a:t>
            </a:r>
            <a:endParaRPr sz="2500">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For the ‘no’ branch, out of the five cases there are three different outcomes, so now we need to choose another feature. The five cases we are looking at are:</a:t>
            </a:r>
            <a:endParaRPr sz="25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6"/>
          <p:cNvPicPr preferRelativeResize="0"/>
          <p:nvPr/>
        </p:nvPicPr>
        <p:blipFill rotWithShape="1">
          <a:blip r:embed="rId3">
            <a:alphaModFix/>
          </a:blip>
          <a:srcRect/>
          <a:stretch/>
        </p:blipFill>
        <p:spPr>
          <a:xfrm>
            <a:off x="385762" y="871537"/>
            <a:ext cx="8372475" cy="51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7"/>
          <p:cNvPicPr preferRelativeResize="0"/>
          <p:nvPr/>
        </p:nvPicPr>
        <p:blipFill rotWithShape="1">
          <a:blip r:embed="rId3">
            <a:alphaModFix/>
          </a:blip>
          <a:srcRect/>
          <a:stretch/>
        </p:blipFill>
        <p:spPr>
          <a:xfrm>
            <a:off x="838200" y="685800"/>
            <a:ext cx="7467600" cy="54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8"/>
          <p:cNvPicPr preferRelativeResize="0"/>
          <p:nvPr/>
        </p:nvPicPr>
        <p:blipFill rotWithShape="1">
          <a:blip r:embed="rId3">
            <a:alphaModFix/>
          </a:blip>
          <a:srcRect/>
          <a:stretch/>
        </p:blipFill>
        <p:spPr>
          <a:xfrm>
            <a:off x="1085850" y="1233487"/>
            <a:ext cx="6972300" cy="439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30" name="Google Shape;230;p39"/>
          <p:cNvSpPr txBox="1">
            <a:spLocks noGrp="1"/>
          </p:cNvSpPr>
          <p:nvPr>
            <p:ph type="body" idx="1"/>
          </p:nvPr>
        </p:nvSpPr>
        <p:spPr>
          <a:xfrm>
            <a:off x="162575" y="1167625"/>
            <a:ext cx="8912400" cy="4730100"/>
          </a:xfrm>
          <a:prstGeom prst="rect">
            <a:avLst/>
          </a:prstGeom>
          <a:noFill/>
          <a:ln>
            <a:noFill/>
          </a:ln>
        </p:spPr>
        <p:txBody>
          <a:bodyPr spcFirstLastPara="1" wrap="square" lIns="91425" tIns="45700" rIns="91425" bIns="45700" anchor="t" anchorCtr="0">
            <a:noAutofit/>
          </a:bodyPr>
          <a:lstStyle/>
          <a:p>
            <a:pPr marL="342900" marR="25400" lvl="0" indent="-361950" algn="just" rtl="0">
              <a:lnSpc>
                <a:spcPct val="156250"/>
              </a:lnSpc>
              <a:spcBef>
                <a:spcPts val="1500"/>
              </a:spcBef>
              <a:spcAft>
                <a:spcPts val="0"/>
              </a:spcAft>
              <a:buSzPts val="2100"/>
              <a:buFont typeface="Roboto"/>
              <a:buChar char="•"/>
            </a:pPr>
            <a:r>
              <a:rPr lang="en-US" sz="2100">
                <a:highlight>
                  <a:srgbClr val="FFFFFF"/>
                </a:highlight>
                <a:latin typeface="Times New Roman"/>
                <a:ea typeface="Times New Roman"/>
                <a:cs typeface="Times New Roman"/>
                <a:sym typeface="Times New Roman"/>
              </a:rPr>
              <a:t>CART </a:t>
            </a:r>
            <a:r>
              <a:rPr lang="en-US" sz="2100">
                <a:solidFill>
                  <a:srgbClr val="273239"/>
                </a:solidFill>
                <a:highlight>
                  <a:srgbClr val="FFFFFF"/>
                </a:highlight>
                <a:latin typeface="Times New Roman"/>
                <a:ea typeface="Times New Roman"/>
                <a:cs typeface="Times New Roman"/>
                <a:sym typeface="Times New Roman"/>
              </a:rPr>
              <a:t>is a  variation of the decision tree algorithm. It can handle both </a:t>
            </a:r>
            <a:r>
              <a:rPr lang="en-US" sz="2100">
                <a:highlight>
                  <a:srgbClr val="FFFFFF"/>
                </a:highlight>
                <a:uFill>
                  <a:noFill/>
                </a:uFill>
                <a:latin typeface="Times New Roman"/>
                <a:ea typeface="Times New Roman"/>
                <a:cs typeface="Times New Roman"/>
                <a:sym typeface="Times New Roman"/>
                <a:hlinkClick r:id="rId3"/>
              </a:rPr>
              <a:t>classification and regressio</a:t>
            </a:r>
            <a:r>
              <a:rPr lang="en-US" sz="2100">
                <a:highlight>
                  <a:srgbClr val="FFFFFF"/>
                </a:highlight>
                <a:latin typeface="Times New Roman"/>
                <a:ea typeface="Times New Roman"/>
                <a:cs typeface="Times New Roman"/>
                <a:sym typeface="Times New Roman"/>
              </a:rPr>
              <a:t>n</a:t>
            </a:r>
            <a:r>
              <a:rPr lang="en-US" sz="2100">
                <a:solidFill>
                  <a:srgbClr val="273239"/>
                </a:solidFill>
                <a:highlight>
                  <a:srgbClr val="FFFFFF"/>
                </a:highlight>
                <a:latin typeface="Times New Roman"/>
                <a:ea typeface="Times New Roman"/>
                <a:cs typeface="Times New Roman"/>
                <a:sym typeface="Times New Roman"/>
              </a:rPr>
              <a:t> tasks. </a:t>
            </a:r>
            <a:endParaRPr sz="2100">
              <a:solidFill>
                <a:srgbClr val="273239"/>
              </a:solidFill>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SzPts val="2100"/>
              <a:buFont typeface="Roboto"/>
              <a:buChar char="•"/>
            </a:pPr>
            <a:r>
              <a:rPr lang="en-US" sz="2100">
                <a:highlight>
                  <a:srgbClr val="FFFFFF"/>
                </a:highlight>
                <a:uFill>
                  <a:noFill/>
                </a:uFill>
                <a:latin typeface="Times New Roman"/>
                <a:ea typeface="Times New Roman"/>
                <a:cs typeface="Times New Roman"/>
                <a:sym typeface="Times New Roman"/>
                <a:hlinkClick r:id="rId4"/>
              </a:rPr>
              <a:t>Scikit-Learn</a:t>
            </a:r>
            <a:r>
              <a:rPr lang="en-US" sz="2100">
                <a:highlight>
                  <a:srgbClr val="FFFFFF"/>
                </a:highlight>
                <a:latin typeface="Times New Roman"/>
                <a:ea typeface="Times New Roman"/>
                <a:cs typeface="Times New Roman"/>
                <a:sym typeface="Times New Roman"/>
              </a:rPr>
              <a:t> uses the Classification And Regression Tree (CART) algorithm to train  </a:t>
            </a:r>
            <a:r>
              <a:rPr lang="en-US" sz="2100">
                <a:highlight>
                  <a:srgbClr val="FFFFFF"/>
                </a:highlight>
                <a:uFill>
                  <a:noFill/>
                </a:uFill>
                <a:latin typeface="Times New Roman"/>
                <a:ea typeface="Times New Roman"/>
                <a:cs typeface="Times New Roman"/>
                <a:sym typeface="Times New Roman"/>
                <a:hlinkClick r:id="rId5"/>
              </a:rPr>
              <a:t>Decision Trees</a:t>
            </a:r>
            <a:r>
              <a:rPr lang="en-US" sz="2100">
                <a:highlight>
                  <a:srgbClr val="FFFFFF"/>
                </a:highlight>
                <a:latin typeface="Times New Roman"/>
                <a:ea typeface="Times New Roman"/>
                <a:cs typeface="Times New Roman"/>
                <a:sym typeface="Times New Roman"/>
              </a:rPr>
              <a:t> (also called “growing” trees).</a:t>
            </a:r>
            <a:endParaRPr sz="2100">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SzPts val="2100"/>
              <a:buFont typeface="Roboto"/>
              <a:buChar char="•"/>
            </a:pPr>
            <a:r>
              <a:rPr lang="en-US" sz="2100">
                <a:highlight>
                  <a:srgbClr val="FFFFFF"/>
                </a:highlight>
                <a:latin typeface="Times New Roman"/>
                <a:ea typeface="Times New Roman"/>
                <a:cs typeface="Times New Roman"/>
                <a:sym typeface="Times New Roman"/>
              </a:rPr>
              <a:t> CART was first produced by Leo Breiman, Jerome Friedman, Richard Olshen, and Charles Stone in 1984.</a:t>
            </a:r>
            <a:endParaRPr sz="2100">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Clr>
                <a:srgbClr val="273239"/>
              </a:buClr>
              <a:buSzPts val="2100"/>
              <a:buFont typeface="Times New Roman"/>
              <a:buChar char="•"/>
            </a:pPr>
            <a:r>
              <a:rPr lang="en-US" sz="2100">
                <a:highlight>
                  <a:srgbClr val="FFFFFF"/>
                </a:highlight>
                <a:latin typeface="Times New Roman"/>
                <a:ea typeface="Times New Roman"/>
                <a:cs typeface="Times New Roman"/>
                <a:sym typeface="Times New Roman"/>
              </a:rPr>
              <a:t>The entropy that was used in ID3 as the information measure is not the only way to pick features. Anoth</a:t>
            </a:r>
            <a:r>
              <a:rPr lang="en-US" sz="2100">
                <a:solidFill>
                  <a:srgbClr val="273239"/>
                </a:solidFill>
                <a:highlight>
                  <a:srgbClr val="FFFFFF"/>
                </a:highlight>
                <a:latin typeface="Times New Roman"/>
                <a:ea typeface="Times New Roman"/>
                <a:cs typeface="Times New Roman"/>
                <a:sym typeface="Times New Roman"/>
              </a:rPr>
              <a:t>er possibility is something known as the Gini impurity. </a:t>
            </a:r>
            <a:endParaRPr sz="210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1200"/>
              </a:spcAft>
              <a:buNone/>
            </a:pPr>
            <a:endParaRPr sz="210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457200" y="274632"/>
            <a:ext cx="8229600" cy="449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36" name="Google Shape;236;p40"/>
          <p:cNvSpPr txBox="1">
            <a:spLocks noGrp="1"/>
          </p:cNvSpPr>
          <p:nvPr>
            <p:ph type="body" idx="1"/>
          </p:nvPr>
        </p:nvSpPr>
        <p:spPr>
          <a:xfrm>
            <a:off x="162575" y="458175"/>
            <a:ext cx="8912400" cy="5439600"/>
          </a:xfrm>
          <a:prstGeom prst="rect">
            <a:avLst/>
          </a:prstGeom>
          <a:noFill/>
          <a:ln>
            <a:noFill/>
          </a:ln>
        </p:spPr>
        <p:txBody>
          <a:bodyPr spcFirstLastPara="1" wrap="square" lIns="91425" tIns="45700" rIns="91425" bIns="45700" anchor="t" anchorCtr="0">
            <a:noAutofit/>
          </a:bodyPr>
          <a:lstStyle/>
          <a:p>
            <a:pPr marL="0" marR="25400" lvl="0" indent="0" algn="just" rtl="0">
              <a:lnSpc>
                <a:spcPct val="156250"/>
              </a:lnSpc>
              <a:spcBef>
                <a:spcPts val="1500"/>
              </a:spcBef>
              <a:spcAft>
                <a:spcPts val="0"/>
              </a:spcAft>
              <a:buNone/>
            </a:pPr>
            <a:r>
              <a:rPr lang="en-US" sz="2050">
                <a:solidFill>
                  <a:srgbClr val="273239"/>
                </a:solidFill>
                <a:highlight>
                  <a:srgbClr val="FFFFFF"/>
                </a:highlight>
                <a:latin typeface="Times New Roman"/>
                <a:ea typeface="Times New Roman"/>
                <a:cs typeface="Times New Roman"/>
                <a:sym typeface="Times New Roman"/>
              </a:rPr>
              <a:t>Gini Index/Gini Impurity:</a:t>
            </a:r>
            <a:endParaRPr sz="2050">
              <a:solidFill>
                <a:srgbClr val="273239"/>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The Gini index is a metric for the classification tasks in CART. It stores the sum of squared probabilities of each class. It computes the degree of probability of a specific variable that is wrongly being classified when chosen randomly and a variation of the Gini coefficient. It works on categorical variables, provides outcomes either “successful” or “failure” and hence conducts binary splitting only.</a:t>
            </a: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The degree of the  Gini index varies from 0 to 1,</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80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Where 0 depicts that all the elements are allied to a certain class, or only one class exists there.</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The Gini index of value 1 signifies that all the elements are randomly distributed across various classes, and</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A value of 0.5 denotes the elements are uniformly distributed into some classes.</a:t>
            </a:r>
            <a:endParaRPr sz="21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800"/>
              </a:spcBef>
              <a:spcAft>
                <a:spcPts val="1200"/>
              </a:spcAft>
              <a:buNone/>
            </a:pPr>
            <a:endParaRPr sz="205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457200" y="274632"/>
            <a:ext cx="8229600" cy="449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42" name="Google Shape;242;p41"/>
          <p:cNvSpPr txBox="1">
            <a:spLocks noGrp="1"/>
          </p:cNvSpPr>
          <p:nvPr>
            <p:ph type="body" idx="1"/>
          </p:nvPr>
        </p:nvSpPr>
        <p:spPr>
          <a:xfrm>
            <a:off x="162575" y="458175"/>
            <a:ext cx="8912400" cy="6399900"/>
          </a:xfrm>
          <a:prstGeom prst="rect">
            <a:avLst/>
          </a:prstGeom>
          <a:noFill/>
          <a:ln>
            <a:noFill/>
          </a:ln>
        </p:spPr>
        <p:txBody>
          <a:bodyPr spcFirstLastPara="1" wrap="square" lIns="91425" tIns="45700" rIns="91425" bIns="45700" anchor="t" anchorCtr="0">
            <a:noAutofit/>
          </a:bodyPr>
          <a:lstStyle/>
          <a:p>
            <a:pPr marL="0" marR="25400" lvl="0" indent="0" algn="just" rtl="0">
              <a:lnSpc>
                <a:spcPct val="156250"/>
              </a:lnSpc>
              <a:spcBef>
                <a:spcPts val="1500"/>
              </a:spcBef>
              <a:spcAft>
                <a:spcPts val="0"/>
              </a:spcAft>
              <a:buNone/>
            </a:pPr>
            <a:r>
              <a:rPr lang="en-US" sz="2050">
                <a:solidFill>
                  <a:srgbClr val="273239"/>
                </a:solidFill>
                <a:highlight>
                  <a:srgbClr val="FFFFFF"/>
                </a:highlight>
                <a:latin typeface="Times New Roman"/>
                <a:ea typeface="Times New Roman"/>
                <a:cs typeface="Times New Roman"/>
                <a:sym typeface="Times New Roman"/>
              </a:rPr>
              <a:t>Gini Index/Gini Impurity:</a:t>
            </a:r>
            <a:endParaRPr sz="20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0"/>
              </a:spcAft>
              <a:buNone/>
            </a:pPr>
            <a:endParaRPr sz="2050">
              <a:solidFill>
                <a:srgbClr val="273239"/>
              </a:solidFill>
              <a:highlight>
                <a:srgbClr val="FFFFFF"/>
              </a:highlight>
              <a:latin typeface="Times New Roman"/>
              <a:ea typeface="Times New Roman"/>
              <a:cs typeface="Times New Roman"/>
              <a:sym typeface="Times New Roman"/>
            </a:endParaRPr>
          </a:p>
          <a:p>
            <a:pPr marL="0" lvl="0" indent="0" algn="l" rtl="0">
              <a:lnSpc>
                <a:spcPct val="158000"/>
              </a:lnSpc>
              <a:spcBef>
                <a:spcPts val="12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where c is the number of classes. In fact, you can reduce the algorithmic effort required by noticing that P i N(i) = 1 (since there has to be some output class) and so P j6=i N(j) = 1 − N(i). Then Equation above is equivalent to: </a:t>
            </a: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58000"/>
              </a:lnSpc>
              <a:spcBef>
                <a:spcPts val="1800"/>
              </a:spcBef>
              <a:spcAft>
                <a:spcPts val="0"/>
              </a:spcAft>
              <a:buNone/>
            </a:pP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350">
                <a:solidFill>
                  <a:srgbClr val="273239"/>
                </a:solidFill>
                <a:highlight>
                  <a:schemeClr val="lt1"/>
                </a:highlight>
                <a:latin typeface="Nunito"/>
                <a:ea typeface="Nunito"/>
                <a:cs typeface="Nunito"/>
                <a:sym typeface="Nunito"/>
              </a:rPr>
              <a:t>T</a:t>
            </a:r>
            <a:r>
              <a:rPr lang="en-US" sz="1950">
                <a:solidFill>
                  <a:srgbClr val="273239"/>
                </a:solidFill>
                <a:highlight>
                  <a:schemeClr val="lt1"/>
                </a:highlight>
                <a:latin typeface="Times New Roman"/>
                <a:ea typeface="Times New Roman"/>
                <a:cs typeface="Times New Roman"/>
                <a:sym typeface="Times New Roman"/>
              </a:rPr>
              <a:t>he term CART serves as a generic term for the following categories of decision trees:</a:t>
            </a:r>
            <a:endParaRPr sz="1950">
              <a:solidFill>
                <a:srgbClr val="273239"/>
              </a:solidFill>
              <a:highlight>
                <a:schemeClr val="lt1"/>
              </a:highlight>
              <a:latin typeface="Times New Roman"/>
              <a:ea typeface="Times New Roman"/>
              <a:cs typeface="Times New Roman"/>
              <a:sym typeface="Times New Roman"/>
            </a:endParaRPr>
          </a:p>
          <a:p>
            <a:pPr marL="685800" lvl="0" indent="-352425" algn="l" rtl="0">
              <a:lnSpc>
                <a:spcPct val="158000"/>
              </a:lnSpc>
              <a:spcBef>
                <a:spcPts val="800"/>
              </a:spcBef>
              <a:spcAft>
                <a:spcPts val="0"/>
              </a:spcAft>
              <a:buClr>
                <a:srgbClr val="273239"/>
              </a:buClr>
              <a:buSzPts val="1950"/>
              <a:buFont typeface="Nunito"/>
              <a:buChar char="●"/>
            </a:pPr>
            <a:r>
              <a:rPr lang="en-US" sz="1950" b="1">
                <a:solidFill>
                  <a:srgbClr val="273239"/>
                </a:solidFill>
                <a:highlight>
                  <a:schemeClr val="lt1"/>
                </a:highlight>
                <a:latin typeface="Times New Roman"/>
                <a:ea typeface="Times New Roman"/>
                <a:cs typeface="Times New Roman"/>
                <a:sym typeface="Times New Roman"/>
              </a:rPr>
              <a:t>Classification Trees:</a:t>
            </a:r>
            <a:r>
              <a:rPr lang="en-US" sz="1950">
                <a:solidFill>
                  <a:srgbClr val="273239"/>
                </a:solidFill>
                <a:highlight>
                  <a:schemeClr val="lt1"/>
                </a:highlight>
                <a:latin typeface="Times New Roman"/>
                <a:ea typeface="Times New Roman"/>
                <a:cs typeface="Times New Roman"/>
                <a:sym typeface="Times New Roman"/>
              </a:rPr>
              <a:t> The tree is used to determine which “class” the target variable is most likely to fall into when it is continuous.</a:t>
            </a:r>
            <a:endParaRPr sz="1950">
              <a:solidFill>
                <a:srgbClr val="273239"/>
              </a:solidFill>
              <a:highlight>
                <a:schemeClr val="lt1"/>
              </a:highlight>
              <a:latin typeface="Times New Roman"/>
              <a:ea typeface="Times New Roman"/>
              <a:cs typeface="Times New Roman"/>
              <a:sym typeface="Times New Roman"/>
            </a:endParaRPr>
          </a:p>
          <a:p>
            <a:pPr marL="685800" lvl="0" indent="-352425" algn="l" rtl="0">
              <a:lnSpc>
                <a:spcPct val="158000"/>
              </a:lnSpc>
              <a:spcBef>
                <a:spcPts val="0"/>
              </a:spcBef>
              <a:spcAft>
                <a:spcPts val="0"/>
              </a:spcAft>
              <a:buClr>
                <a:srgbClr val="273239"/>
              </a:buClr>
              <a:buSzPts val="1950"/>
              <a:buFont typeface="Nunito"/>
              <a:buChar char="●"/>
            </a:pPr>
            <a:r>
              <a:rPr lang="en-US" sz="1950" b="1">
                <a:solidFill>
                  <a:srgbClr val="273239"/>
                </a:solidFill>
                <a:highlight>
                  <a:schemeClr val="lt1"/>
                </a:highlight>
                <a:latin typeface="Times New Roman"/>
                <a:ea typeface="Times New Roman"/>
                <a:cs typeface="Times New Roman"/>
                <a:sym typeface="Times New Roman"/>
              </a:rPr>
              <a:t>Regression trees: </a:t>
            </a:r>
            <a:r>
              <a:rPr lang="en-US" sz="1950">
                <a:solidFill>
                  <a:srgbClr val="273239"/>
                </a:solidFill>
                <a:highlight>
                  <a:schemeClr val="lt1"/>
                </a:highlight>
                <a:latin typeface="Times New Roman"/>
                <a:ea typeface="Times New Roman"/>
                <a:cs typeface="Times New Roman"/>
                <a:sym typeface="Times New Roman"/>
              </a:rPr>
              <a:t>These are used to predict a continuous variable’s value.</a:t>
            </a:r>
            <a:endParaRPr sz="1950">
              <a:solidFill>
                <a:srgbClr val="273239"/>
              </a:solidFill>
              <a:highlight>
                <a:schemeClr val="lt1"/>
              </a:highlight>
              <a:latin typeface="Times New Roman"/>
              <a:ea typeface="Times New Roman"/>
              <a:cs typeface="Times New Roman"/>
              <a:sym typeface="Times New Roman"/>
            </a:endParaRPr>
          </a:p>
          <a:p>
            <a:pPr marL="0" marR="25400" lvl="0" indent="0" algn="just" rtl="0">
              <a:lnSpc>
                <a:spcPct val="156250"/>
              </a:lnSpc>
              <a:spcBef>
                <a:spcPts val="1800"/>
              </a:spcBef>
              <a:spcAft>
                <a:spcPts val="1200"/>
              </a:spcAft>
              <a:buNone/>
            </a:pPr>
            <a:endParaRPr sz="2050">
              <a:solidFill>
                <a:srgbClr val="273239"/>
              </a:solidFill>
              <a:highlight>
                <a:srgbClr val="FFFFFF"/>
              </a:highlight>
              <a:latin typeface="Times New Roman"/>
              <a:ea typeface="Times New Roman"/>
              <a:cs typeface="Times New Roman"/>
              <a:sym typeface="Times New Roman"/>
            </a:endParaRPr>
          </a:p>
        </p:txBody>
      </p:sp>
      <p:pic>
        <p:nvPicPr>
          <p:cNvPr id="243" name="Google Shape;243;p41"/>
          <p:cNvPicPr preferRelativeResize="0"/>
          <p:nvPr/>
        </p:nvPicPr>
        <p:blipFill>
          <a:blip r:embed="rId3">
            <a:alphaModFix/>
          </a:blip>
          <a:stretch>
            <a:fillRect/>
          </a:stretch>
        </p:blipFill>
        <p:spPr>
          <a:xfrm>
            <a:off x="2100825" y="1159413"/>
            <a:ext cx="2286000" cy="733425"/>
          </a:xfrm>
          <a:prstGeom prst="rect">
            <a:avLst/>
          </a:prstGeom>
          <a:noFill/>
          <a:ln>
            <a:noFill/>
          </a:ln>
        </p:spPr>
      </p:pic>
      <p:pic>
        <p:nvPicPr>
          <p:cNvPr id="244" name="Google Shape;244;p41"/>
          <p:cNvPicPr preferRelativeResize="0"/>
          <p:nvPr/>
        </p:nvPicPr>
        <p:blipFill>
          <a:blip r:embed="rId4">
            <a:alphaModFix/>
          </a:blip>
          <a:stretch>
            <a:fillRect/>
          </a:stretch>
        </p:blipFill>
        <p:spPr>
          <a:xfrm>
            <a:off x="3335950" y="3577675"/>
            <a:ext cx="2114550" cy="647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50" name="Google Shape;250;p42"/>
          <p:cNvSpPr txBox="1">
            <a:spLocks noGrp="1"/>
          </p:cNvSpPr>
          <p:nvPr>
            <p:ph type="body" idx="1"/>
          </p:nvPr>
        </p:nvSpPr>
        <p:spPr>
          <a:xfrm>
            <a:off x="162575" y="1167625"/>
            <a:ext cx="8912400" cy="4730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800"/>
              </a:spcBef>
              <a:spcAft>
                <a:spcPts val="0"/>
              </a:spcAft>
              <a:buClr>
                <a:schemeClr val="dk1"/>
              </a:buClr>
              <a:buSzPts val="1100"/>
              <a:buFont typeface="Arial"/>
              <a:buNone/>
            </a:pPr>
            <a:r>
              <a:rPr lang="en-US" sz="2200" b="1">
                <a:solidFill>
                  <a:srgbClr val="273239"/>
                </a:solidFill>
                <a:highlight>
                  <a:schemeClr val="lt1"/>
                </a:highlight>
                <a:latin typeface="Times New Roman"/>
                <a:ea typeface="Times New Roman"/>
                <a:cs typeface="Times New Roman"/>
                <a:sym typeface="Times New Roman"/>
              </a:rPr>
              <a:t>CART for Regression</a:t>
            </a:r>
            <a:endParaRPr sz="2200" b="1">
              <a:solidFill>
                <a:srgbClr val="273239"/>
              </a:solidFill>
              <a:highlight>
                <a:schemeClr val="lt1"/>
              </a:highlight>
              <a:latin typeface="Times New Roman"/>
              <a:ea typeface="Times New Roman"/>
              <a:cs typeface="Times New Roman"/>
              <a:sym typeface="Times New Roman"/>
            </a:endParaRPr>
          </a:p>
          <a:p>
            <a:pPr marL="0" lvl="0" indent="0" algn="just" rtl="0">
              <a:lnSpc>
                <a:spcPct val="115000"/>
              </a:lnSpc>
              <a:spcBef>
                <a:spcPts val="1800"/>
              </a:spcBef>
              <a:spcAft>
                <a:spcPts val="0"/>
              </a:spcAft>
              <a:buClr>
                <a:schemeClr val="dk1"/>
              </a:buClr>
              <a:buSzPts val="1100"/>
              <a:buFont typeface="Arial"/>
              <a:buNone/>
            </a:pPr>
            <a:r>
              <a:rPr lang="en-US" sz="2150">
                <a:solidFill>
                  <a:srgbClr val="273239"/>
                </a:solidFill>
                <a:highlight>
                  <a:schemeClr val="lt1"/>
                </a:highlight>
                <a:latin typeface="Times New Roman"/>
                <a:ea typeface="Times New Roman"/>
                <a:cs typeface="Times New Roman"/>
                <a:sym typeface="Times New Roman"/>
              </a:rPr>
              <a:t>A Regression tree is an algorithm where the target variable is continuous and the tree is used to predict its value. Regression trees are used when the response variable is continuous. For example, if the response variable is the temperature of the day.</a:t>
            </a:r>
            <a:endParaRPr sz="2150">
              <a:solidFill>
                <a:srgbClr val="273239"/>
              </a:solidFill>
              <a:highlight>
                <a:schemeClr val="lt1"/>
              </a:highlight>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100"/>
              <a:buFont typeface="Arial"/>
              <a:buNone/>
            </a:pPr>
            <a:r>
              <a:rPr lang="en-US" sz="2150">
                <a:solidFill>
                  <a:srgbClr val="273239"/>
                </a:solidFill>
                <a:highlight>
                  <a:schemeClr val="lt1"/>
                </a:highlight>
                <a:latin typeface="Times New Roman"/>
                <a:ea typeface="Times New Roman"/>
                <a:cs typeface="Times New Roman"/>
                <a:sym typeface="Times New Roman"/>
              </a:rPr>
              <a:t>CART for </a:t>
            </a:r>
            <a:r>
              <a:rPr lang="en-US" sz="2150">
                <a:highlight>
                  <a:schemeClr val="lt1"/>
                </a:highlight>
                <a:uFill>
                  <a:noFill/>
                </a:uFill>
                <a:latin typeface="Times New Roman"/>
                <a:ea typeface="Times New Roman"/>
                <a:cs typeface="Times New Roman"/>
                <a:sym typeface="Times New Roman"/>
                <a:hlinkClick r:id="rId3"/>
              </a:rPr>
              <a:t>regression</a:t>
            </a:r>
            <a:r>
              <a:rPr lang="en-US" sz="2150">
                <a:solidFill>
                  <a:schemeClr val="hlink"/>
                </a:solidFill>
                <a:highlight>
                  <a:schemeClr val="lt1"/>
                </a:highlight>
                <a:uFill>
                  <a:noFill/>
                </a:uFill>
                <a:latin typeface="Times New Roman"/>
                <a:ea typeface="Times New Roman"/>
                <a:cs typeface="Times New Roman"/>
                <a:sym typeface="Times New Roman"/>
                <a:hlinkClick r:id="rId3"/>
              </a:rPr>
              <a:t> </a:t>
            </a:r>
            <a:r>
              <a:rPr lang="en-US" sz="2150">
                <a:solidFill>
                  <a:srgbClr val="273239"/>
                </a:solidFill>
                <a:highlight>
                  <a:schemeClr val="lt1"/>
                </a:highlight>
                <a:latin typeface="Times New Roman"/>
                <a:ea typeface="Times New Roman"/>
                <a:cs typeface="Times New Roman"/>
                <a:sym typeface="Times New Roman"/>
              </a:rPr>
              <a:t>is a decision tree learning method that creates a tree-like structure to predict continuous target variables. The tree consists of nodes that represent different decision points and branches that represent the possible outcomes of those decisions. Predicted values for the target variable are stored in each leaf node of the tree.</a:t>
            </a:r>
            <a:endParaRPr sz="2150">
              <a:solidFill>
                <a:srgbClr val="273239"/>
              </a:solidFill>
              <a:highlight>
                <a:schemeClr val="lt1"/>
              </a:highlight>
              <a:latin typeface="Times New Roman"/>
              <a:ea typeface="Times New Roman"/>
              <a:cs typeface="Times New Roman"/>
              <a:sym typeface="Times New Roman"/>
            </a:endParaRPr>
          </a:p>
          <a:p>
            <a:pPr marL="0" lvl="0" indent="0" algn="just" rtl="0">
              <a:lnSpc>
                <a:spcPct val="158000"/>
              </a:lnSpc>
              <a:spcBef>
                <a:spcPts val="800"/>
              </a:spcBef>
              <a:spcAft>
                <a:spcPts val="0"/>
              </a:spcAft>
              <a:buClr>
                <a:schemeClr val="dk1"/>
              </a:buClr>
              <a:buSzPts val="1100"/>
              <a:buFont typeface="Arial"/>
              <a:buNone/>
            </a:pPr>
            <a:endParaRPr sz="2950">
              <a:solidFill>
                <a:srgbClr val="273239"/>
              </a:solidFill>
              <a:highlight>
                <a:schemeClr val="lt1"/>
              </a:highlight>
              <a:latin typeface="Times New Roman"/>
              <a:ea typeface="Times New Roman"/>
              <a:cs typeface="Times New Roman"/>
              <a:sym typeface="Times New Roman"/>
            </a:endParaRPr>
          </a:p>
          <a:p>
            <a:pPr marL="342900" marR="25400" lvl="0" indent="0" algn="just" rtl="0">
              <a:lnSpc>
                <a:spcPct val="156250"/>
              </a:lnSpc>
              <a:spcBef>
                <a:spcPts val="1800"/>
              </a:spcBef>
              <a:spcAft>
                <a:spcPts val="0"/>
              </a:spcAft>
              <a:buNone/>
            </a:pPr>
            <a:endParaRPr sz="26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0"/>
              </a:spcAft>
              <a:buNone/>
            </a:pPr>
            <a:endParaRPr sz="20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1200"/>
              </a:spcAft>
              <a:buNone/>
            </a:pPr>
            <a:r>
              <a:rPr lang="en-US" sz="2050">
                <a:solidFill>
                  <a:srgbClr val="273239"/>
                </a:solidFill>
                <a:highlight>
                  <a:srgbClr val="FFFFFF"/>
                </a:highlight>
                <a:latin typeface="Times New Roman"/>
                <a:ea typeface="Times New Roman"/>
                <a:cs typeface="Times New Roman"/>
                <a:sym typeface="Times New Roman"/>
              </a:rPr>
              <a:t> </a:t>
            </a:r>
            <a:endParaRPr sz="205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Decision Trees</a:t>
            </a:r>
            <a:endParaRPr>
              <a:solidFill>
                <a:srgbClr val="FF0000"/>
              </a:solidFill>
              <a:latin typeface="Times New Roman"/>
              <a:ea typeface="Times New Roman"/>
              <a:cs typeface="Times New Roman"/>
              <a:sym typeface="Times New Roman"/>
            </a:endParaRPr>
          </a:p>
        </p:txBody>
      </p:sp>
      <p:sp>
        <p:nvSpPr>
          <p:cNvPr id="104" name="Google Shape;104;p16"/>
          <p:cNvSpPr txBox="1">
            <a:spLocks noGrp="1"/>
          </p:cNvSpPr>
          <p:nvPr>
            <p:ph type="body" idx="1"/>
          </p:nvPr>
        </p:nvSpPr>
        <p:spPr>
          <a:xfrm>
            <a:off x="533400" y="1371600"/>
            <a:ext cx="8229600" cy="4525962"/>
          </a:xfrm>
          <a:prstGeom prst="rect">
            <a:avLst/>
          </a:prstGeom>
          <a:noFill/>
          <a:ln>
            <a:noFill/>
          </a:ln>
        </p:spPr>
        <p:txBody>
          <a:bodyPr spcFirstLastPara="1" wrap="square" lIns="91425" tIns="45700" rIns="91425" bIns="45700" anchor="t" anchorCtr="0">
            <a:noAutofit/>
          </a:bodyPr>
          <a:lstStyle/>
          <a:p>
            <a:pPr marL="342900" marR="25400" lvl="0" indent="-387350" algn="just" rtl="0">
              <a:lnSpc>
                <a:spcPct val="156250"/>
              </a:lnSpc>
              <a:spcBef>
                <a:spcPts val="1500"/>
              </a:spcBef>
              <a:spcAft>
                <a:spcPts val="0"/>
              </a:spcAft>
              <a:buSzPts val="2500"/>
              <a:buFont typeface="Roboto"/>
              <a:buChar char="•"/>
            </a:pPr>
            <a:r>
              <a:rPr lang="en-US" sz="2500">
                <a:highlight>
                  <a:srgbClr val="FFFFFF"/>
                </a:highlight>
                <a:latin typeface="Times New Roman"/>
                <a:ea typeface="Times New Roman"/>
                <a:cs typeface="Times New Roman"/>
                <a:sym typeface="Times New Roman"/>
              </a:rPr>
              <a:t>Decision Tree is a </a:t>
            </a:r>
            <a:r>
              <a:rPr lang="en-US" sz="2500" b="1">
                <a:highlight>
                  <a:srgbClr val="FFFFFF"/>
                </a:highlight>
                <a:latin typeface="Times New Roman"/>
                <a:ea typeface="Times New Roman"/>
                <a:cs typeface="Times New Roman"/>
                <a:sym typeface="Times New Roman"/>
              </a:rPr>
              <a:t>Supervised learning technique </a:t>
            </a:r>
            <a:r>
              <a:rPr lang="en-US" sz="2500">
                <a:highlight>
                  <a:srgbClr val="FFFFFF"/>
                </a:highlight>
                <a:latin typeface="Times New Roman"/>
                <a:ea typeface="Times New Roman"/>
                <a:cs typeface="Times New Roman"/>
                <a:sym typeface="Times New Roman"/>
              </a:rPr>
              <a:t>that can be used for both classification and Regression problems, but mostly it is preferred for solving Classification problems. </a:t>
            </a:r>
            <a:endParaRPr sz="2500">
              <a:highlight>
                <a:srgbClr val="FFFFFF"/>
              </a:highlight>
              <a:latin typeface="Times New Roman"/>
              <a:ea typeface="Times New Roman"/>
              <a:cs typeface="Times New Roman"/>
              <a:sym typeface="Times New Roman"/>
            </a:endParaRPr>
          </a:p>
          <a:p>
            <a:pPr marL="342900" marR="25400" lvl="0" indent="-387350" algn="just" rtl="0">
              <a:lnSpc>
                <a:spcPct val="156250"/>
              </a:lnSpc>
              <a:spcBef>
                <a:spcPts val="0"/>
              </a:spcBef>
              <a:spcAft>
                <a:spcPts val="0"/>
              </a:spcAft>
              <a:buSzPts val="2500"/>
              <a:buFont typeface="Times New Roman"/>
              <a:buChar char="•"/>
            </a:pPr>
            <a:r>
              <a:rPr lang="en-US" sz="2500">
                <a:highlight>
                  <a:srgbClr val="FFFFFF"/>
                </a:highlight>
                <a:latin typeface="Times New Roman"/>
                <a:ea typeface="Times New Roman"/>
                <a:cs typeface="Times New Roman"/>
                <a:sym typeface="Times New Roman"/>
              </a:rPr>
              <a:t>It is a tree-structured classifier, where</a:t>
            </a:r>
            <a:endParaRPr sz="2500">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Times New Roman"/>
              <a:buChar char="–"/>
            </a:pPr>
            <a:r>
              <a:rPr lang="en-US" sz="2500" b="1">
                <a:highlight>
                  <a:srgbClr val="FFFFFF"/>
                </a:highlight>
                <a:latin typeface="Times New Roman"/>
                <a:ea typeface="Times New Roman"/>
                <a:cs typeface="Times New Roman"/>
                <a:sym typeface="Times New Roman"/>
              </a:rPr>
              <a:t> internal nodes represent the features of a dataset,</a:t>
            </a:r>
            <a:endParaRPr sz="2500" b="1">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Roboto"/>
              <a:buChar char="–"/>
            </a:pPr>
            <a:r>
              <a:rPr lang="en-US" sz="2500" b="1">
                <a:highlight>
                  <a:srgbClr val="FFFFFF"/>
                </a:highlight>
                <a:latin typeface="Times New Roman"/>
                <a:ea typeface="Times New Roman"/>
                <a:cs typeface="Times New Roman"/>
                <a:sym typeface="Times New Roman"/>
              </a:rPr>
              <a:t>branches represent the decision rules</a:t>
            </a:r>
            <a:r>
              <a:rPr lang="en-US" sz="2500">
                <a:highlight>
                  <a:srgbClr val="FFFFFF"/>
                </a:highlight>
                <a:latin typeface="Times New Roman"/>
                <a:ea typeface="Times New Roman"/>
                <a:cs typeface="Times New Roman"/>
                <a:sym typeface="Times New Roman"/>
              </a:rPr>
              <a:t> and</a:t>
            </a:r>
            <a:endParaRPr sz="2500">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Roboto"/>
              <a:buChar char="–"/>
            </a:pPr>
            <a:r>
              <a:rPr lang="en-US" sz="2500">
                <a:highlight>
                  <a:srgbClr val="FFFFFF"/>
                </a:highlight>
                <a:latin typeface="Times New Roman"/>
                <a:ea typeface="Times New Roman"/>
                <a:cs typeface="Times New Roman"/>
                <a:sym typeface="Times New Roman"/>
              </a:rPr>
              <a:t> </a:t>
            </a:r>
            <a:r>
              <a:rPr lang="en-US" sz="2500" b="1">
                <a:highlight>
                  <a:srgbClr val="FFFFFF"/>
                </a:highlight>
                <a:latin typeface="Times New Roman"/>
                <a:ea typeface="Times New Roman"/>
                <a:cs typeface="Times New Roman"/>
                <a:sym typeface="Times New Roman"/>
              </a:rPr>
              <a:t>each leaf node represents the outcome.</a:t>
            </a:r>
            <a:endParaRPr sz="2500" b="1">
              <a:highlight>
                <a:srgbClr val="FFFFFF"/>
              </a:highlight>
              <a:latin typeface="Times New Roman"/>
              <a:ea typeface="Times New Roman"/>
              <a:cs typeface="Times New Roman"/>
              <a:sym typeface="Times New Roman"/>
            </a:endParaRPr>
          </a:p>
          <a:p>
            <a:pPr marL="342900" marR="25400" lvl="0" indent="-387350" algn="just" rtl="0">
              <a:lnSpc>
                <a:spcPct val="156250"/>
              </a:lnSpc>
              <a:spcBef>
                <a:spcPts val="0"/>
              </a:spcBef>
              <a:spcAft>
                <a:spcPts val="0"/>
              </a:spcAft>
              <a:buSzPts val="2500"/>
              <a:buFont typeface="Roboto"/>
              <a:buChar char="•"/>
            </a:pPr>
            <a:r>
              <a:rPr lang="en-US" sz="2500">
                <a:highlight>
                  <a:srgbClr val="FFFFFF"/>
                </a:highlight>
                <a:latin typeface="Roboto"/>
                <a:ea typeface="Roboto"/>
                <a:cs typeface="Roboto"/>
                <a:sym typeface="Roboto"/>
              </a:rPr>
              <a:t>In a Decision tree, there are two nodes, which are the </a:t>
            </a:r>
            <a:r>
              <a:rPr lang="en-US" sz="2500" b="1">
                <a:highlight>
                  <a:srgbClr val="FFFFFF"/>
                </a:highlight>
                <a:latin typeface="Roboto"/>
                <a:ea typeface="Roboto"/>
                <a:cs typeface="Roboto"/>
                <a:sym typeface="Roboto"/>
              </a:rPr>
              <a:t>Decision Node</a:t>
            </a:r>
            <a:r>
              <a:rPr lang="en-US" sz="2500">
                <a:highlight>
                  <a:srgbClr val="FFFFFF"/>
                </a:highlight>
                <a:latin typeface="Roboto"/>
                <a:ea typeface="Roboto"/>
                <a:cs typeface="Roboto"/>
                <a:sym typeface="Roboto"/>
              </a:rPr>
              <a:t> and</a:t>
            </a:r>
            <a:r>
              <a:rPr lang="en-US" sz="2500" b="1">
                <a:highlight>
                  <a:srgbClr val="FFFFFF"/>
                </a:highlight>
                <a:latin typeface="Roboto"/>
                <a:ea typeface="Roboto"/>
                <a:cs typeface="Roboto"/>
                <a:sym typeface="Roboto"/>
              </a:rPr>
              <a:t> Leaf Node.</a:t>
            </a:r>
            <a:r>
              <a:rPr lang="en-US" sz="2500">
                <a:highlight>
                  <a:srgbClr val="FFFFFF"/>
                </a:highlight>
                <a:latin typeface="Roboto"/>
                <a:ea typeface="Roboto"/>
                <a:cs typeface="Roboto"/>
                <a:sym typeface="Roboto"/>
              </a:rPr>
              <a:t> </a:t>
            </a:r>
            <a:endParaRPr sz="250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30</a:t>
            </a:fld>
            <a:endParaRPr/>
          </a:p>
        </p:txBody>
      </p:sp>
      <p:sp>
        <p:nvSpPr>
          <p:cNvPr id="256" name="Google Shape;256;p43"/>
          <p:cNvSpPr txBox="1">
            <a:spLocks noGrp="1"/>
          </p:cNvSpPr>
          <p:nvPr>
            <p:ph type="title"/>
          </p:nvPr>
        </p:nvSpPr>
        <p:spPr>
          <a:xfrm>
            <a:off x="1752600" y="381000"/>
            <a:ext cx="4343400" cy="609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Training Dataset</a:t>
            </a:r>
            <a:endParaRPr/>
          </a:p>
        </p:txBody>
      </p:sp>
      <p:pic>
        <p:nvPicPr>
          <p:cNvPr id="257" name="Google Shape;257;p43"/>
          <p:cNvPicPr preferRelativeResize="0">
            <a:picLocks noGrp="1"/>
          </p:cNvPicPr>
          <p:nvPr>
            <p:ph type="body" idx="1"/>
          </p:nvPr>
        </p:nvPicPr>
        <p:blipFill rotWithShape="1">
          <a:blip r:embed="rId3">
            <a:alphaModFix/>
          </a:blip>
          <a:srcRect/>
          <a:stretch/>
        </p:blipFill>
        <p:spPr>
          <a:xfrm>
            <a:off x="1905000" y="1371600"/>
            <a:ext cx="6934200" cy="4953000"/>
          </a:xfrm>
          <a:prstGeom prst="rect">
            <a:avLst/>
          </a:prstGeom>
          <a:noFill/>
          <a:ln>
            <a:noFill/>
          </a:ln>
        </p:spPr>
      </p:pic>
      <p:sp>
        <p:nvSpPr>
          <p:cNvPr id="258" name="Google Shape;258;p43"/>
          <p:cNvSpPr txBox="1"/>
          <p:nvPr/>
        </p:nvSpPr>
        <p:spPr>
          <a:xfrm>
            <a:off x="304800" y="1905000"/>
            <a:ext cx="1752600" cy="3081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ahoma"/>
              <a:buNone/>
            </a:pPr>
            <a:r>
              <a:rPr lang="en-US" sz="2800" b="0" i="0" u="none" strike="noStrike" cap="none">
                <a:solidFill>
                  <a:schemeClr val="dk1"/>
                </a:solidFill>
                <a:latin typeface="Tahoma"/>
                <a:ea typeface="Tahoma"/>
                <a:cs typeface="Tahoma"/>
                <a:sym typeface="Tahoma"/>
              </a:rPr>
              <a:t>This follows an  example from Quinlan’s ID3</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31</a:t>
            </a:fld>
            <a:endParaRPr/>
          </a:p>
        </p:txBody>
      </p:sp>
      <p:sp>
        <p:nvSpPr>
          <p:cNvPr id="264" name="Google Shape;264;p44"/>
          <p:cNvSpPr txBox="1">
            <a:spLocks noGrp="1"/>
          </p:cNvSpPr>
          <p:nvPr>
            <p:ph type="title"/>
          </p:nvPr>
        </p:nvSpPr>
        <p:spPr>
          <a:xfrm>
            <a:off x="381000" y="762000"/>
            <a:ext cx="8326437" cy="609600"/>
          </a:xfrm>
          <a:prstGeom prst="rect">
            <a:avLst/>
          </a:prstGeom>
          <a:noFill/>
          <a:ln>
            <a:noFill/>
          </a:ln>
        </p:spPr>
        <p:txBody>
          <a:bodyPr spcFirstLastPara="1" wrap="square" lIns="92075" tIns="46025" rIns="92075" bIns="46025" anchor="b" anchorCtr="0">
            <a:noAutofit/>
          </a:bodyPr>
          <a:lstStyle/>
          <a:p>
            <a:pPr marL="0" lvl="0" indent="0" algn="ctr" rtl="0">
              <a:lnSpc>
                <a:spcPct val="100000"/>
              </a:lnSpc>
              <a:spcBef>
                <a:spcPts val="0"/>
              </a:spcBef>
              <a:spcAft>
                <a:spcPts val="0"/>
              </a:spcAft>
              <a:buClr>
                <a:schemeClr val="dk1"/>
              </a:buClr>
              <a:buSzPts val="3200"/>
              <a:buFont typeface="Calibri"/>
              <a:buNone/>
            </a:pPr>
            <a:r>
              <a:rPr lang="en-US" sz="3200" b="1" i="0" u="none">
                <a:solidFill>
                  <a:schemeClr val="dk1"/>
                </a:solidFill>
                <a:latin typeface="Calibri"/>
                <a:ea typeface="Calibri"/>
                <a:cs typeface="Calibri"/>
                <a:sym typeface="Calibri"/>
              </a:rPr>
              <a:t>Output: A Decision Tree for “</a:t>
            </a:r>
            <a:r>
              <a:rPr lang="en-US" sz="3200" b="1" i="1" u="none">
                <a:solidFill>
                  <a:schemeClr val="dk1"/>
                </a:solidFill>
                <a:latin typeface="Calibri"/>
                <a:ea typeface="Calibri"/>
                <a:cs typeface="Calibri"/>
                <a:sym typeface="Calibri"/>
              </a:rPr>
              <a:t>buys_computer”</a:t>
            </a:r>
            <a:endParaRPr/>
          </a:p>
        </p:txBody>
      </p:sp>
      <p:sp>
        <p:nvSpPr>
          <p:cNvPr id="265" name="Google Shape;265;p44"/>
          <p:cNvSpPr txBox="1"/>
          <p:nvPr/>
        </p:nvSpPr>
        <p:spPr>
          <a:xfrm>
            <a:off x="3527425" y="1901825"/>
            <a:ext cx="754062" cy="469900"/>
          </a:xfrm>
          <a:prstGeom prst="rect">
            <a:avLst/>
          </a:prstGeom>
          <a:solidFill>
            <a:srgbClr val="00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age?</a:t>
            </a:r>
            <a:endParaRPr/>
          </a:p>
        </p:txBody>
      </p:sp>
      <p:sp>
        <p:nvSpPr>
          <p:cNvPr id="266" name="Google Shape;266;p44"/>
          <p:cNvSpPr txBox="1"/>
          <p:nvPr/>
        </p:nvSpPr>
        <p:spPr>
          <a:xfrm>
            <a:off x="3302000" y="2876550"/>
            <a:ext cx="1198562"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overcast</a:t>
            </a:r>
            <a:endParaRPr/>
          </a:p>
        </p:txBody>
      </p:sp>
      <p:sp>
        <p:nvSpPr>
          <p:cNvPr id="267" name="Google Shape;267;p44"/>
          <p:cNvSpPr txBox="1"/>
          <p:nvPr/>
        </p:nvSpPr>
        <p:spPr>
          <a:xfrm>
            <a:off x="1689100" y="3790950"/>
            <a:ext cx="1211262" cy="469900"/>
          </a:xfrm>
          <a:prstGeom prst="rect">
            <a:avLst/>
          </a:prstGeom>
          <a:solidFill>
            <a:srgbClr val="00FFCC"/>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student?</a:t>
            </a:r>
            <a:endParaRPr/>
          </a:p>
        </p:txBody>
      </p:sp>
      <p:sp>
        <p:nvSpPr>
          <p:cNvPr id="268" name="Google Shape;268;p44"/>
          <p:cNvSpPr txBox="1"/>
          <p:nvPr/>
        </p:nvSpPr>
        <p:spPr>
          <a:xfrm>
            <a:off x="5186362" y="3790950"/>
            <a:ext cx="1809750" cy="469900"/>
          </a:xfrm>
          <a:prstGeom prst="rect">
            <a:avLst/>
          </a:prstGeom>
          <a:solidFill>
            <a:srgbClr val="99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credit rating?</a:t>
            </a:r>
            <a:endParaRPr/>
          </a:p>
        </p:txBody>
      </p:sp>
      <p:sp>
        <p:nvSpPr>
          <p:cNvPr id="269" name="Google Shape;269;p44"/>
          <p:cNvSpPr txBox="1"/>
          <p:nvPr/>
        </p:nvSpPr>
        <p:spPr>
          <a:xfrm>
            <a:off x="1187450" y="4757737"/>
            <a:ext cx="488950"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70" name="Google Shape;270;p44"/>
          <p:cNvSpPr txBox="1"/>
          <p:nvPr/>
        </p:nvSpPr>
        <p:spPr>
          <a:xfrm>
            <a:off x="2751137" y="4757737"/>
            <a:ext cx="590550"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71" name="Google Shape;271;p44"/>
          <p:cNvSpPr txBox="1"/>
          <p:nvPr/>
        </p:nvSpPr>
        <p:spPr>
          <a:xfrm>
            <a:off x="6513512" y="4772025"/>
            <a:ext cx="606425"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fair</a:t>
            </a:r>
            <a:endParaRPr/>
          </a:p>
        </p:txBody>
      </p:sp>
      <p:sp>
        <p:nvSpPr>
          <p:cNvPr id="272" name="Google Shape;272;p44"/>
          <p:cNvSpPr txBox="1"/>
          <p:nvPr/>
        </p:nvSpPr>
        <p:spPr>
          <a:xfrm>
            <a:off x="4879975" y="4786312"/>
            <a:ext cx="1281112"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excellent</a:t>
            </a:r>
            <a:endParaRPr/>
          </a:p>
        </p:txBody>
      </p:sp>
      <p:cxnSp>
        <p:nvCxnSpPr>
          <p:cNvPr id="273" name="Google Shape;273;p44"/>
          <p:cNvCxnSpPr/>
          <p:nvPr/>
        </p:nvCxnSpPr>
        <p:spPr>
          <a:xfrm flipH="1">
            <a:off x="2308225" y="2393950"/>
            <a:ext cx="992187" cy="1323975"/>
          </a:xfrm>
          <a:prstGeom prst="straightConnector1">
            <a:avLst/>
          </a:prstGeom>
          <a:noFill/>
          <a:ln w="12700" cap="flat" cmpd="sng">
            <a:solidFill>
              <a:srgbClr val="000000"/>
            </a:solidFill>
            <a:prstDash val="solid"/>
            <a:miter lim="800000"/>
            <a:headEnd type="none" w="med" len="med"/>
            <a:tailEnd type="none" w="med" len="med"/>
          </a:ln>
        </p:spPr>
      </p:cxnSp>
      <p:cxnSp>
        <p:nvCxnSpPr>
          <p:cNvPr id="274" name="Google Shape;274;p44"/>
          <p:cNvCxnSpPr/>
          <p:nvPr/>
        </p:nvCxnSpPr>
        <p:spPr>
          <a:xfrm flipH="1">
            <a:off x="3900487" y="2439987"/>
            <a:ext cx="1587" cy="546100"/>
          </a:xfrm>
          <a:prstGeom prst="straightConnector1">
            <a:avLst/>
          </a:prstGeom>
          <a:noFill/>
          <a:ln w="12700" cap="flat" cmpd="sng">
            <a:solidFill>
              <a:srgbClr val="000000"/>
            </a:solidFill>
            <a:prstDash val="solid"/>
            <a:miter lim="800000"/>
            <a:headEnd type="none" w="med" len="med"/>
            <a:tailEnd type="none" w="med" len="med"/>
          </a:ln>
        </p:spPr>
      </p:cxnSp>
      <p:cxnSp>
        <p:nvCxnSpPr>
          <p:cNvPr id="275" name="Google Shape;275;p44"/>
          <p:cNvCxnSpPr/>
          <p:nvPr/>
        </p:nvCxnSpPr>
        <p:spPr>
          <a:xfrm>
            <a:off x="4565650" y="2470150"/>
            <a:ext cx="1489075" cy="1309687"/>
          </a:xfrm>
          <a:prstGeom prst="straightConnector1">
            <a:avLst/>
          </a:prstGeom>
          <a:noFill/>
          <a:ln w="12700" cap="flat" cmpd="sng">
            <a:solidFill>
              <a:srgbClr val="000000"/>
            </a:solidFill>
            <a:prstDash val="solid"/>
            <a:miter lim="800000"/>
            <a:headEnd type="none" w="med" len="med"/>
            <a:tailEnd type="none" w="med" len="med"/>
          </a:ln>
        </p:spPr>
      </p:cxnSp>
      <p:sp>
        <p:nvSpPr>
          <p:cNvPr id="276" name="Google Shape;276;p44"/>
          <p:cNvSpPr txBox="1"/>
          <p:nvPr/>
        </p:nvSpPr>
        <p:spPr>
          <a:xfrm>
            <a:off x="2139950" y="2819400"/>
            <a:ext cx="847725" cy="469900"/>
          </a:xfrm>
          <a:prstGeom prst="rect">
            <a:avLst/>
          </a:prstGeom>
          <a:solidFill>
            <a:srgbClr val="FFFF00"/>
          </a:solidFill>
          <a:ln w="12700" cap="flat" cmpd="sng">
            <a:solidFill>
              <a:schemeClr val="lt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&lt;=30</a:t>
            </a:r>
            <a:endParaRPr/>
          </a:p>
        </p:txBody>
      </p:sp>
      <p:sp>
        <p:nvSpPr>
          <p:cNvPr id="277" name="Google Shape;277;p44"/>
          <p:cNvSpPr txBox="1"/>
          <p:nvPr/>
        </p:nvSpPr>
        <p:spPr>
          <a:xfrm>
            <a:off x="5078412" y="2936875"/>
            <a:ext cx="661987" cy="457200"/>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&gt;40</a:t>
            </a:r>
            <a:endParaRPr/>
          </a:p>
        </p:txBody>
      </p:sp>
      <p:cxnSp>
        <p:nvCxnSpPr>
          <p:cNvPr id="278" name="Google Shape;278;p44"/>
          <p:cNvCxnSpPr/>
          <p:nvPr/>
        </p:nvCxnSpPr>
        <p:spPr>
          <a:xfrm flipH="1">
            <a:off x="1479550" y="4344987"/>
            <a:ext cx="493712" cy="515937"/>
          </a:xfrm>
          <a:prstGeom prst="straightConnector1">
            <a:avLst/>
          </a:prstGeom>
          <a:noFill/>
          <a:ln w="12700" cap="flat" cmpd="sng">
            <a:solidFill>
              <a:srgbClr val="000000"/>
            </a:solidFill>
            <a:prstDash val="solid"/>
            <a:miter lim="800000"/>
            <a:headEnd type="none" w="med" len="med"/>
            <a:tailEnd type="none" w="med" len="med"/>
          </a:ln>
        </p:spPr>
      </p:cxnSp>
      <p:cxnSp>
        <p:nvCxnSpPr>
          <p:cNvPr id="279" name="Google Shape;279;p44"/>
          <p:cNvCxnSpPr/>
          <p:nvPr/>
        </p:nvCxnSpPr>
        <p:spPr>
          <a:xfrm>
            <a:off x="2608262" y="4391025"/>
            <a:ext cx="420687" cy="423862"/>
          </a:xfrm>
          <a:prstGeom prst="straightConnector1">
            <a:avLst/>
          </a:prstGeom>
          <a:noFill/>
          <a:ln w="12700" cap="flat" cmpd="sng">
            <a:solidFill>
              <a:srgbClr val="000000"/>
            </a:solidFill>
            <a:prstDash val="solid"/>
            <a:miter lim="800000"/>
            <a:headEnd type="none" w="med" len="med"/>
            <a:tailEnd type="none" w="med" len="med"/>
          </a:ln>
        </p:spPr>
      </p:cxnSp>
      <p:cxnSp>
        <p:nvCxnSpPr>
          <p:cNvPr id="280" name="Google Shape;280;p44"/>
          <p:cNvCxnSpPr/>
          <p:nvPr/>
        </p:nvCxnSpPr>
        <p:spPr>
          <a:xfrm flipH="1">
            <a:off x="5454650" y="4391025"/>
            <a:ext cx="344487" cy="455612"/>
          </a:xfrm>
          <a:prstGeom prst="straightConnector1">
            <a:avLst/>
          </a:prstGeom>
          <a:noFill/>
          <a:ln w="12700" cap="flat" cmpd="sng">
            <a:solidFill>
              <a:srgbClr val="000000"/>
            </a:solidFill>
            <a:prstDash val="solid"/>
            <a:miter lim="800000"/>
            <a:headEnd type="none" w="med" len="med"/>
            <a:tailEnd type="none" w="med" len="med"/>
          </a:ln>
        </p:spPr>
      </p:cxnSp>
      <p:cxnSp>
        <p:nvCxnSpPr>
          <p:cNvPr id="281" name="Google Shape;281;p44"/>
          <p:cNvCxnSpPr/>
          <p:nvPr/>
        </p:nvCxnSpPr>
        <p:spPr>
          <a:xfrm>
            <a:off x="6434137" y="4405312"/>
            <a:ext cx="328612" cy="395287"/>
          </a:xfrm>
          <a:prstGeom prst="straightConnector1">
            <a:avLst/>
          </a:prstGeom>
          <a:noFill/>
          <a:ln w="12700" cap="flat" cmpd="sng">
            <a:solidFill>
              <a:srgbClr val="000000"/>
            </a:solidFill>
            <a:prstDash val="solid"/>
            <a:miter lim="800000"/>
            <a:headEnd type="none" w="med" len="med"/>
            <a:tailEnd type="none" w="med" len="med"/>
          </a:ln>
        </p:spPr>
      </p:cxnSp>
      <p:cxnSp>
        <p:nvCxnSpPr>
          <p:cNvPr id="282" name="Google Shape;282;p44"/>
          <p:cNvCxnSpPr/>
          <p:nvPr/>
        </p:nvCxnSpPr>
        <p:spPr>
          <a:xfrm>
            <a:off x="1430337" y="5229225"/>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3" name="Google Shape;283;p44"/>
          <p:cNvCxnSpPr/>
          <p:nvPr/>
        </p:nvCxnSpPr>
        <p:spPr>
          <a:xfrm>
            <a:off x="6815137" y="5183187"/>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4" name="Google Shape;284;p44"/>
          <p:cNvCxnSpPr/>
          <p:nvPr/>
        </p:nvCxnSpPr>
        <p:spPr>
          <a:xfrm>
            <a:off x="5516562" y="5199062"/>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5" name="Google Shape;285;p44"/>
          <p:cNvCxnSpPr/>
          <p:nvPr/>
        </p:nvCxnSpPr>
        <p:spPr>
          <a:xfrm>
            <a:off x="3044825" y="5199062"/>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6" name="Google Shape;286;p44"/>
          <p:cNvCxnSpPr/>
          <p:nvPr/>
        </p:nvCxnSpPr>
        <p:spPr>
          <a:xfrm>
            <a:off x="3902075" y="3294062"/>
            <a:ext cx="0" cy="439737"/>
          </a:xfrm>
          <a:prstGeom prst="straightConnector1">
            <a:avLst/>
          </a:prstGeom>
          <a:noFill/>
          <a:ln w="12700" cap="flat" cmpd="sng">
            <a:solidFill>
              <a:srgbClr val="000000"/>
            </a:solidFill>
            <a:prstDash val="solid"/>
            <a:miter lim="800000"/>
            <a:headEnd type="none" w="med" len="med"/>
            <a:tailEnd type="none" w="med" len="med"/>
          </a:ln>
        </p:spPr>
      </p:cxnSp>
      <p:sp>
        <p:nvSpPr>
          <p:cNvPr id="287" name="Google Shape;287;p44"/>
          <p:cNvSpPr txBox="1"/>
          <p:nvPr/>
        </p:nvSpPr>
        <p:spPr>
          <a:xfrm>
            <a:off x="1185862" y="5634037"/>
            <a:ext cx="488950" cy="457200"/>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88" name="Google Shape;288;p44"/>
          <p:cNvSpPr txBox="1"/>
          <p:nvPr/>
        </p:nvSpPr>
        <p:spPr>
          <a:xfrm>
            <a:off x="5270500" y="5634037"/>
            <a:ext cx="488950" cy="457200"/>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89" name="Google Shape;289;p44"/>
          <p:cNvSpPr txBox="1"/>
          <p:nvPr/>
        </p:nvSpPr>
        <p:spPr>
          <a:xfrm>
            <a:off x="2747962" y="5634037"/>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0" name="Google Shape;290;p44"/>
          <p:cNvSpPr txBox="1"/>
          <p:nvPr/>
        </p:nvSpPr>
        <p:spPr>
          <a:xfrm>
            <a:off x="6519862" y="5634037"/>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1" name="Google Shape;291;p44"/>
          <p:cNvSpPr txBox="1"/>
          <p:nvPr/>
        </p:nvSpPr>
        <p:spPr>
          <a:xfrm>
            <a:off x="3606800" y="3794125"/>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2" name="Google Shape;292;p44"/>
          <p:cNvSpPr txBox="1"/>
          <p:nvPr/>
        </p:nvSpPr>
        <p:spPr>
          <a:xfrm>
            <a:off x="3352800" y="2971800"/>
            <a:ext cx="1066800" cy="304800"/>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30..40</a:t>
            </a:r>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32</a:t>
            </a:fld>
            <a:endParaRPr/>
          </a:p>
        </p:txBody>
      </p:sp>
      <p:sp>
        <p:nvSpPr>
          <p:cNvPr id="298" name="Google Shape;298;p45"/>
          <p:cNvSpPr txBox="1">
            <a:spLocks noGrp="1"/>
          </p:cNvSpPr>
          <p:nvPr>
            <p:ph type="title"/>
          </p:nvPr>
        </p:nvSpPr>
        <p:spPr>
          <a:xfrm>
            <a:off x="228600" y="228600"/>
            <a:ext cx="8610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400"/>
              <a:buFont typeface="Calibri"/>
              <a:buNone/>
            </a:pPr>
            <a:r>
              <a:rPr lang="en-US" sz="3400" b="0" i="0" u="none">
                <a:solidFill>
                  <a:schemeClr val="dk1"/>
                </a:solidFill>
                <a:latin typeface="Calibri"/>
                <a:ea typeface="Calibri"/>
                <a:cs typeface="Calibri"/>
                <a:sym typeface="Calibri"/>
              </a:rPr>
              <a:t>Algorithm for Decision Tree Induction</a:t>
            </a:r>
            <a:endParaRPr/>
          </a:p>
        </p:txBody>
      </p:sp>
      <p:sp>
        <p:nvSpPr>
          <p:cNvPr id="299" name="Google Shape;299;p45"/>
          <p:cNvSpPr txBox="1">
            <a:spLocks noGrp="1"/>
          </p:cNvSpPr>
          <p:nvPr>
            <p:ph type="body" idx="1"/>
          </p:nvPr>
        </p:nvSpPr>
        <p:spPr>
          <a:xfrm>
            <a:off x="381000" y="1219200"/>
            <a:ext cx="8382000" cy="4800600"/>
          </a:xfrm>
          <a:prstGeom prst="rect">
            <a:avLst/>
          </a:prstGeom>
          <a:noFill/>
          <a:ln>
            <a:noFill/>
          </a:ln>
        </p:spPr>
        <p:txBody>
          <a:bodyPr spcFirstLastPara="1" wrap="square" lIns="91425" tIns="45700" rIns="91425" bIns="45700" anchor="t" anchorCtr="0">
            <a:noAutofit/>
          </a:bodyPr>
          <a:lstStyle/>
          <a:p>
            <a:pPr marL="342900" lvl="0" indent="-342900" algn="l" rtl="0">
              <a:lnSpc>
                <a:spcPct val="95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Basic algorithm (a greedy algorithm)</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Tree is constructed in a </a:t>
            </a:r>
            <a:r>
              <a:rPr lang="en-US" sz="2000" b="0" i="0" u="none">
                <a:solidFill>
                  <a:schemeClr val="hlink"/>
                </a:solidFill>
                <a:latin typeface="Calibri"/>
                <a:ea typeface="Calibri"/>
                <a:cs typeface="Calibri"/>
                <a:sym typeface="Calibri"/>
              </a:rPr>
              <a:t>top-down recursive divide-and-conquer manner</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At start, all the training examples are at the root</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Attributes are categorical (if continuous-valued, they are discretized in advance)</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Examples are partitioned recursively based on selected attributes</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Test attributes are selected on the basis of a heuristic or statistical measure (e.g., </a:t>
            </a:r>
            <a:r>
              <a:rPr lang="en-US" sz="2000" b="0" i="0" u="none">
                <a:solidFill>
                  <a:schemeClr val="hlink"/>
                </a:solidFill>
                <a:latin typeface="Calibri"/>
                <a:ea typeface="Calibri"/>
                <a:cs typeface="Calibri"/>
                <a:sym typeface="Calibri"/>
              </a:rPr>
              <a:t>information gain</a:t>
            </a:r>
            <a:r>
              <a:rPr lang="en-US" sz="2000" b="0" i="0" u="none">
                <a:solidFill>
                  <a:schemeClr val="dk1"/>
                </a:solidFill>
                <a:latin typeface="Calibri"/>
                <a:ea typeface="Calibri"/>
                <a:cs typeface="Calibri"/>
                <a:sym typeface="Calibri"/>
              </a:rPr>
              <a:t>)</a:t>
            </a:r>
            <a:endParaRPr/>
          </a:p>
          <a:p>
            <a:pPr marL="342900" lvl="0" indent="-342900" algn="l" rtl="0">
              <a:lnSpc>
                <a:spcPct val="95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Conditions for stopping partitioning</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All samples for a given node belong to the same class</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There are no remaining attributes for further partitioning – </a:t>
            </a:r>
            <a:r>
              <a:rPr lang="en-US" sz="2000" b="0" i="0" u="none">
                <a:solidFill>
                  <a:schemeClr val="hlink"/>
                </a:solidFill>
                <a:latin typeface="Calibri"/>
                <a:ea typeface="Calibri"/>
                <a:cs typeface="Calibri"/>
                <a:sym typeface="Calibri"/>
              </a:rPr>
              <a:t>majority voting</a:t>
            </a:r>
            <a:r>
              <a:rPr lang="en-US" sz="2000" b="0" i="0" u="none">
                <a:solidFill>
                  <a:schemeClr val="dk1"/>
                </a:solidFill>
                <a:latin typeface="Calibri"/>
                <a:ea typeface="Calibri"/>
                <a:cs typeface="Calibri"/>
                <a:sym typeface="Calibri"/>
              </a:rPr>
              <a:t> is employed for classifying the leaf</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There are no samples left</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33</a:t>
            </a:fld>
            <a:endParaRPr/>
          </a:p>
        </p:txBody>
      </p:sp>
      <p:sp>
        <p:nvSpPr>
          <p:cNvPr id="305" name="Google Shape;305;p46"/>
          <p:cNvSpPr txBox="1">
            <a:spLocks noGrp="1"/>
          </p:cNvSpPr>
          <p:nvPr>
            <p:ph type="title"/>
          </p:nvPr>
        </p:nvSpPr>
        <p:spPr>
          <a:xfrm>
            <a:off x="533400"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Attribute Selection Measure</a:t>
            </a:r>
            <a:endParaRPr/>
          </a:p>
        </p:txBody>
      </p:sp>
      <p:sp>
        <p:nvSpPr>
          <p:cNvPr id="306" name="Google Shape;306;p46"/>
          <p:cNvSpPr txBox="1">
            <a:spLocks noGrp="1"/>
          </p:cNvSpPr>
          <p:nvPr>
            <p:ph type="body" idx="1"/>
          </p:nvPr>
        </p:nvSpPr>
        <p:spPr>
          <a:xfrm>
            <a:off x="285750" y="1600200"/>
            <a:ext cx="8629650" cy="48926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hlink"/>
              </a:buClr>
              <a:buSzPts val="2800"/>
              <a:buFont typeface="Arial"/>
              <a:buChar char="•"/>
            </a:pPr>
            <a:r>
              <a:rPr lang="en-US" sz="2800" b="0" i="0" u="none">
                <a:solidFill>
                  <a:schemeClr val="hlink"/>
                </a:solidFill>
                <a:latin typeface="Calibri"/>
                <a:ea typeface="Calibri"/>
                <a:cs typeface="Calibri"/>
                <a:sym typeface="Calibri"/>
              </a:rPr>
              <a:t>Information gain</a:t>
            </a:r>
            <a:r>
              <a:rPr lang="en-US" sz="2800" b="0" i="0" u="none">
                <a:solidFill>
                  <a:schemeClr val="dk1"/>
                </a:solidFill>
                <a:latin typeface="Calibri"/>
                <a:ea typeface="Calibri"/>
                <a:cs typeface="Calibri"/>
                <a:sym typeface="Calibri"/>
              </a:rPr>
              <a:t> (ID3/C4.5)</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attributes are assumed to be categorical</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Can be modified for continuous-valued attributes</a:t>
            </a:r>
            <a:endParaRPr/>
          </a:p>
          <a:p>
            <a:pPr marL="342900" lvl="0" indent="-342900" algn="l" rtl="0">
              <a:lnSpc>
                <a:spcPct val="100000"/>
              </a:lnSpc>
              <a:spcBef>
                <a:spcPts val="560"/>
              </a:spcBef>
              <a:spcAft>
                <a:spcPts val="0"/>
              </a:spcAft>
              <a:buClr>
                <a:schemeClr val="hlink"/>
              </a:buClr>
              <a:buSzPts val="2800"/>
              <a:buFont typeface="Arial"/>
              <a:buChar char="•"/>
            </a:pPr>
            <a:r>
              <a:rPr lang="en-US" sz="2800" b="0" i="0" u="none">
                <a:solidFill>
                  <a:schemeClr val="hlink"/>
                </a:solidFill>
                <a:latin typeface="Calibri"/>
                <a:ea typeface="Calibri"/>
                <a:cs typeface="Calibri"/>
                <a:sym typeface="Calibri"/>
              </a:rPr>
              <a:t>Gini index </a:t>
            </a:r>
            <a:r>
              <a:rPr lang="en-US" sz="2800" b="0" i="0" u="none">
                <a:solidFill>
                  <a:schemeClr val="dk1"/>
                </a:solidFill>
                <a:latin typeface="Calibri"/>
                <a:ea typeface="Calibri"/>
                <a:cs typeface="Calibri"/>
                <a:sym typeface="Calibri"/>
              </a:rPr>
              <a:t>(IBM IntelligentMiner)</a:t>
            </a:r>
            <a:endParaRPr sz="2800" b="0" i="0" u="none">
              <a:solidFill>
                <a:schemeClr val="hlink"/>
              </a:solidFill>
              <a:latin typeface="Calibri"/>
              <a:ea typeface="Calibri"/>
              <a:cs typeface="Calibri"/>
              <a:sym typeface="Calibri"/>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attributes are assumed continuous-valued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Assume there exist several possible split values for each attribute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May need other tools, such as clustering, to get the possible split values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Can be modified for categorical attributes</a:t>
            </a:r>
            <a:endParaRPr/>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34</a:t>
            </a:fld>
            <a:endParaRPr/>
          </a:p>
        </p:txBody>
      </p:sp>
      <p:graphicFrame>
        <p:nvGraphicFramePr>
          <p:cNvPr id="312" name="Google Shape;312;p47"/>
          <p:cNvGraphicFramePr/>
          <p:nvPr/>
        </p:nvGraphicFramePr>
        <p:xfrm>
          <a:off x="457200" y="274637"/>
          <a:ext cx="3000000" cy="3000000"/>
        </p:xfrm>
        <a:graphic>
          <a:graphicData uri="http://schemas.openxmlformats.org/drawingml/2006/table">
            <a:tbl>
              <a:tblPr>
                <a:noFill/>
                <a:tableStyleId>{65BBCBF2-67FC-4F18-88BE-C716174C55FB}</a:tableStyleId>
              </a:tblPr>
              <a:tblGrid>
                <a:gridCol w="80485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265225">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2209800">
                  <a:extLst>
                    <a:ext uri="{9D8B030D-6E8A-4147-A177-3AD203B41FA5}">
                      <a16:colId xmlns:a16="http://schemas.microsoft.com/office/drawing/2014/main" val="20005"/>
                    </a:ext>
                  </a:extLst>
                </a:gridCol>
              </a:tblGrid>
              <a:tr h="79215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RID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Income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Credit_rating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Class : Buys_computer</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657850">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2</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4</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5</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6</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7</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8</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9</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11</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12</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13</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14</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35</a:t>
            </a:fld>
            <a:endParaRPr/>
          </a:p>
        </p:txBody>
      </p:sp>
      <p:sp>
        <p:nvSpPr>
          <p:cNvPr id="318" name="Google Shape;318;p48"/>
          <p:cNvSpPr txBox="1">
            <a:spLocks noGrp="1"/>
          </p:cNvSpPr>
          <p:nvPr>
            <p:ph type="title"/>
          </p:nvPr>
        </p:nvSpPr>
        <p:spPr>
          <a:xfrm>
            <a:off x="533400" y="838200"/>
            <a:ext cx="7086600" cy="609600"/>
          </a:xfrm>
          <a:prstGeom prst="rect">
            <a:avLst/>
          </a:prstGeom>
          <a:noFill/>
          <a:ln>
            <a:noFill/>
          </a:ln>
        </p:spPr>
        <p:txBody>
          <a:bodyPr spcFirstLastPara="1" wrap="square" lIns="92075" tIns="46025" rIns="92075" bIns="46025" anchor="b"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Information Gain (ID3/C4.5)</a:t>
            </a:r>
            <a:endParaRPr/>
          </a:p>
        </p:txBody>
      </p:sp>
      <p:sp>
        <p:nvSpPr>
          <p:cNvPr id="319" name="Google Shape;319;p48"/>
          <p:cNvSpPr txBox="1">
            <a:spLocks noGrp="1"/>
          </p:cNvSpPr>
          <p:nvPr>
            <p:ph type="body" idx="1"/>
          </p:nvPr>
        </p:nvSpPr>
        <p:spPr>
          <a:xfrm>
            <a:off x="254000" y="1524000"/>
            <a:ext cx="8661400" cy="5029200"/>
          </a:xfrm>
          <a:prstGeom prst="rect">
            <a:avLst/>
          </a:prstGeom>
          <a:noFill/>
          <a:ln>
            <a:noFill/>
          </a:ln>
        </p:spPr>
        <p:txBody>
          <a:bodyPr spcFirstLastPara="1" wrap="square" lIns="92075" tIns="46025" rIns="92075" bIns="46025" anchor="t" anchorCtr="0">
            <a:noAutofit/>
          </a:bodyPr>
          <a:lstStyle/>
          <a:p>
            <a:pPr marL="342900" lvl="0" indent="-342900" algn="l" rtl="0">
              <a:lnSpc>
                <a:spcPct val="12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Select the attribute with the highest information gain</a:t>
            </a:r>
            <a:endParaRPr/>
          </a:p>
          <a:p>
            <a:pPr marL="342900" lvl="0" indent="-342900" algn="l" rtl="0">
              <a:lnSpc>
                <a:spcPct val="120000"/>
              </a:lnSpc>
              <a:spcBef>
                <a:spcPts val="84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Assume there are two classes,</a:t>
            </a:r>
            <a:r>
              <a:rPr lang="en-US" sz="2800" b="0" i="1" u="none">
                <a:solidFill>
                  <a:schemeClr val="dk1"/>
                </a:solidFill>
                <a:latin typeface="Calibri"/>
                <a:ea typeface="Calibri"/>
                <a:cs typeface="Calibri"/>
                <a:sym typeface="Calibri"/>
              </a:rPr>
              <a:t> P</a:t>
            </a:r>
            <a:r>
              <a:rPr lang="en-US" sz="2800" b="0" i="0" u="none">
                <a:solidFill>
                  <a:schemeClr val="dk1"/>
                </a:solidFill>
                <a:latin typeface="Calibri"/>
                <a:ea typeface="Calibri"/>
                <a:cs typeface="Calibri"/>
                <a:sym typeface="Calibri"/>
              </a:rPr>
              <a:t>  and</a:t>
            </a:r>
            <a:r>
              <a:rPr lang="en-US" sz="2800" b="0" i="1" u="none">
                <a:solidFill>
                  <a:schemeClr val="dk1"/>
                </a:solidFill>
                <a:latin typeface="Calibri"/>
                <a:ea typeface="Calibri"/>
                <a:cs typeface="Calibri"/>
                <a:sym typeface="Calibri"/>
              </a:rPr>
              <a:t> N</a:t>
            </a:r>
            <a:endParaRPr sz="2800" b="0" i="0" u="none">
              <a:solidFill>
                <a:schemeClr val="dk1"/>
              </a:solidFill>
              <a:latin typeface="Calibri"/>
              <a:ea typeface="Calibri"/>
              <a:cs typeface="Calibri"/>
              <a:sym typeface="Calibri"/>
            </a:endParaRPr>
          </a:p>
          <a:p>
            <a:pPr marL="742950" lvl="1" indent="-285750" algn="l" rtl="0">
              <a:lnSpc>
                <a:spcPct val="12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Let the set of examples </a:t>
            </a:r>
            <a:r>
              <a:rPr lang="en-US" sz="2400" b="0" i="1" u="none">
                <a:solidFill>
                  <a:schemeClr val="dk1"/>
                </a:solidFill>
                <a:latin typeface="Calibri"/>
                <a:ea typeface="Calibri"/>
                <a:cs typeface="Calibri"/>
                <a:sym typeface="Calibri"/>
              </a:rPr>
              <a:t>S</a:t>
            </a:r>
            <a:r>
              <a:rPr lang="en-US" sz="2400" b="0" i="0" u="none">
                <a:solidFill>
                  <a:schemeClr val="dk1"/>
                </a:solidFill>
                <a:latin typeface="Calibri"/>
                <a:ea typeface="Calibri"/>
                <a:cs typeface="Calibri"/>
                <a:sym typeface="Calibri"/>
              </a:rPr>
              <a:t> contain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elements of class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and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elements of class </a:t>
            </a:r>
            <a:r>
              <a:rPr lang="en-US" sz="2400" b="0" i="1" u="none">
                <a:solidFill>
                  <a:schemeClr val="dk1"/>
                </a:solidFill>
                <a:latin typeface="Calibri"/>
                <a:ea typeface="Calibri"/>
                <a:cs typeface="Calibri"/>
                <a:sym typeface="Calibri"/>
              </a:rPr>
              <a:t>N</a:t>
            </a:r>
            <a:endParaRPr/>
          </a:p>
          <a:p>
            <a:pPr marL="742950" lvl="1" indent="-285750" algn="l" rtl="0">
              <a:lnSpc>
                <a:spcPct val="12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amount of information, needed to decide if an arbitrary example in </a:t>
            </a:r>
            <a:r>
              <a:rPr lang="en-US" sz="2400" b="0" i="1" u="none">
                <a:solidFill>
                  <a:schemeClr val="dk1"/>
                </a:solidFill>
                <a:latin typeface="Calibri"/>
                <a:ea typeface="Calibri"/>
                <a:cs typeface="Calibri"/>
                <a:sym typeface="Calibri"/>
              </a:rPr>
              <a:t>S</a:t>
            </a:r>
            <a:r>
              <a:rPr lang="en-US" sz="2400" b="0" i="0" u="none">
                <a:solidFill>
                  <a:schemeClr val="dk1"/>
                </a:solidFill>
                <a:latin typeface="Calibri"/>
                <a:ea typeface="Calibri"/>
                <a:cs typeface="Calibri"/>
                <a:sym typeface="Calibri"/>
              </a:rPr>
              <a:t> belongs to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or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is defined as</a:t>
            </a:r>
            <a:endParaRPr/>
          </a:p>
          <a:p>
            <a:pPr marL="342900" lvl="0" indent="-139700" algn="l" rtl="0">
              <a:lnSpc>
                <a:spcPct val="120000"/>
              </a:lnSpc>
              <a:spcBef>
                <a:spcPts val="96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sz="3200" b="0" i="0" u="none">
              <a:solidFill>
                <a:schemeClr val="dk1"/>
              </a:solidFill>
              <a:latin typeface="Calibri"/>
              <a:ea typeface="Calibri"/>
              <a:cs typeface="Calibri"/>
              <a:sym typeface="Calibri"/>
            </a:endParaRPr>
          </a:p>
        </p:txBody>
      </p:sp>
      <p:pic>
        <p:nvPicPr>
          <p:cNvPr id="320" name="Google Shape;320;p48"/>
          <p:cNvPicPr preferRelativeResize="0"/>
          <p:nvPr/>
        </p:nvPicPr>
        <p:blipFill rotWithShape="1">
          <a:blip r:embed="rId3">
            <a:alphaModFix/>
          </a:blip>
          <a:srcRect/>
          <a:stretch/>
        </p:blipFill>
        <p:spPr>
          <a:xfrm>
            <a:off x="1524000" y="5594350"/>
            <a:ext cx="6019800" cy="630237"/>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36</a:t>
            </a:fld>
            <a:endParaRPr/>
          </a:p>
        </p:txBody>
      </p:sp>
      <p:sp>
        <p:nvSpPr>
          <p:cNvPr id="326" name="Google Shape;326;p49"/>
          <p:cNvSpPr txBox="1">
            <a:spLocks noGrp="1"/>
          </p:cNvSpPr>
          <p:nvPr>
            <p:ph type="title"/>
          </p:nvPr>
        </p:nvSpPr>
        <p:spPr>
          <a:xfrm>
            <a:off x="457200" y="685800"/>
            <a:ext cx="7696200" cy="1066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Information Gain in Decision Tree Induction</a:t>
            </a:r>
            <a:endParaRPr/>
          </a:p>
        </p:txBody>
      </p:sp>
      <p:sp>
        <p:nvSpPr>
          <p:cNvPr id="327" name="Google Shape;327;p49"/>
          <p:cNvSpPr txBox="1">
            <a:spLocks noGrp="1"/>
          </p:cNvSpPr>
          <p:nvPr>
            <p:ph type="body" idx="1"/>
          </p:nvPr>
        </p:nvSpPr>
        <p:spPr>
          <a:xfrm>
            <a:off x="685800" y="1752600"/>
            <a:ext cx="8077200"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Assume that using attribute A a set </a:t>
            </a:r>
            <a:r>
              <a:rPr lang="en-US" sz="2800" b="0" i="1" u="none">
                <a:solidFill>
                  <a:schemeClr val="dk1"/>
                </a:solidFill>
                <a:latin typeface="Calibri"/>
                <a:ea typeface="Calibri"/>
                <a:cs typeface="Calibri"/>
                <a:sym typeface="Calibri"/>
              </a:rPr>
              <a:t>S</a:t>
            </a:r>
            <a:r>
              <a:rPr lang="en-US" sz="2800" b="0" i="0" u="none">
                <a:solidFill>
                  <a:schemeClr val="dk1"/>
                </a:solidFill>
                <a:latin typeface="Calibri"/>
                <a:ea typeface="Calibri"/>
                <a:cs typeface="Calibri"/>
                <a:sym typeface="Calibri"/>
              </a:rPr>
              <a:t> will be partitioned into sets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1</a:t>
            </a:r>
            <a:r>
              <a:rPr lang="en-US" sz="2800" b="0" i="0" u="none">
                <a:solidFill>
                  <a:schemeClr val="dk1"/>
                </a:solidFill>
                <a:latin typeface="Calibri"/>
                <a:ea typeface="Calibri"/>
                <a:cs typeface="Calibri"/>
                <a:sym typeface="Calibri"/>
              </a:rPr>
              <a:t>,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2</a:t>
            </a:r>
            <a:r>
              <a:rPr lang="en-US" sz="2800" b="0" i="0" u="none">
                <a:solidFill>
                  <a:schemeClr val="dk1"/>
                </a:solidFill>
                <a:latin typeface="Calibri"/>
                <a:ea typeface="Calibri"/>
                <a:cs typeface="Calibri"/>
                <a:sym typeface="Calibri"/>
              </a:rPr>
              <a:t> , …,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v</a:t>
            </a:r>
            <a:r>
              <a:rPr lang="en-US" sz="2800" b="0" i="0" u="none">
                <a:solidFill>
                  <a:schemeClr val="dk1"/>
                </a:solidFill>
                <a:latin typeface="Calibri"/>
                <a:ea typeface="Calibri"/>
                <a:cs typeface="Calibri"/>
                <a:sym typeface="Calibri"/>
              </a:rPr>
              <a:t>}  </a:t>
            </a:r>
            <a:endParaRPr/>
          </a:p>
          <a:p>
            <a:pPr marL="742950" lvl="1" indent="-285750" algn="l" rtl="0">
              <a:lnSpc>
                <a:spcPct val="11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a:t>
            </a:r>
            <a:r>
              <a:rPr lang="en-US" sz="2400" b="0" i="1" u="none">
                <a:solidFill>
                  <a:schemeClr val="dk1"/>
                </a:solidFill>
                <a:latin typeface="Calibri"/>
                <a:ea typeface="Calibri"/>
                <a:cs typeface="Calibri"/>
                <a:sym typeface="Calibri"/>
              </a:rPr>
              <a:t>S</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contains </a:t>
            </a:r>
            <a:r>
              <a:rPr lang="en-US" sz="2400" b="0" i="1" u="none">
                <a:solidFill>
                  <a:schemeClr val="dk1"/>
                </a:solidFill>
                <a:latin typeface="Calibri"/>
                <a:ea typeface="Calibri"/>
                <a:cs typeface="Calibri"/>
                <a:sym typeface="Calibri"/>
              </a:rPr>
              <a:t>p</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examples of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and </a:t>
            </a:r>
            <a:r>
              <a:rPr lang="en-US" sz="2400" b="0" i="1" u="none">
                <a:solidFill>
                  <a:schemeClr val="dk1"/>
                </a:solidFill>
                <a:latin typeface="Calibri"/>
                <a:ea typeface="Calibri"/>
                <a:cs typeface="Calibri"/>
                <a:sym typeface="Calibri"/>
              </a:rPr>
              <a:t>n</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examples of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the </a:t>
            </a:r>
            <a:r>
              <a:rPr lang="en-US" sz="2400" b="0" i="0" u="none">
                <a:solidFill>
                  <a:schemeClr val="hlink"/>
                </a:solidFill>
                <a:latin typeface="Calibri"/>
                <a:ea typeface="Calibri"/>
                <a:cs typeface="Calibri"/>
                <a:sym typeface="Calibri"/>
              </a:rPr>
              <a:t>entropy</a:t>
            </a:r>
            <a:r>
              <a:rPr lang="en-US" sz="2400" b="0" i="0" u="none">
                <a:solidFill>
                  <a:schemeClr val="dk1"/>
                </a:solidFill>
                <a:latin typeface="Calibri"/>
                <a:ea typeface="Calibri"/>
                <a:cs typeface="Calibri"/>
                <a:sym typeface="Calibri"/>
              </a:rPr>
              <a:t>, or the expected information needed to classify objects in all subtrees </a:t>
            </a:r>
            <a:r>
              <a:rPr lang="en-US" sz="2400" b="0" i="1" u="none">
                <a:solidFill>
                  <a:schemeClr val="dk1"/>
                </a:solidFill>
                <a:latin typeface="Calibri"/>
                <a:ea typeface="Calibri"/>
                <a:cs typeface="Calibri"/>
                <a:sym typeface="Calibri"/>
              </a:rPr>
              <a:t>S</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is</a:t>
            </a:r>
            <a:endParaRPr/>
          </a:p>
          <a:p>
            <a:pPr marL="742950" lvl="1" indent="-133350" algn="l" rtl="0">
              <a:lnSpc>
                <a:spcPct val="110000"/>
              </a:lnSpc>
              <a:spcBef>
                <a:spcPts val="72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742950" lvl="1" indent="-133350" algn="l" rtl="0">
              <a:lnSpc>
                <a:spcPct val="110000"/>
              </a:lnSpc>
              <a:spcBef>
                <a:spcPts val="72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342900" algn="l" rtl="0">
              <a:lnSpc>
                <a:spcPct val="110000"/>
              </a:lnSpc>
              <a:spcBef>
                <a:spcPts val="84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encoding information that would be gained by branching on </a:t>
            </a:r>
            <a:r>
              <a:rPr lang="en-US" sz="2800" b="0" i="1" u="none">
                <a:solidFill>
                  <a:schemeClr val="dk1"/>
                </a:solidFill>
                <a:latin typeface="Calibri"/>
                <a:ea typeface="Calibri"/>
                <a:cs typeface="Calibri"/>
                <a:sym typeface="Calibri"/>
              </a:rPr>
              <a:t>A</a:t>
            </a:r>
            <a:endParaRPr/>
          </a:p>
          <a:p>
            <a:pPr marL="342900" lvl="0" indent="-165100" algn="l" rtl="0">
              <a:spcBef>
                <a:spcPts val="560"/>
              </a:spcBef>
              <a:spcAft>
                <a:spcPts val="0"/>
              </a:spcAft>
              <a:buClr>
                <a:schemeClr val="dk1"/>
              </a:buClr>
              <a:buSzPts val="2800"/>
              <a:buNone/>
            </a:pPr>
            <a:endParaRPr sz="2800" b="0" i="1" u="none">
              <a:solidFill>
                <a:schemeClr val="dk1"/>
              </a:solidFill>
              <a:latin typeface="Calibri"/>
              <a:ea typeface="Calibri"/>
              <a:cs typeface="Calibri"/>
              <a:sym typeface="Calibri"/>
            </a:endParaRPr>
          </a:p>
        </p:txBody>
      </p:sp>
      <p:pic>
        <p:nvPicPr>
          <p:cNvPr id="328" name="Google Shape;328;p49"/>
          <p:cNvPicPr preferRelativeResize="0"/>
          <p:nvPr/>
        </p:nvPicPr>
        <p:blipFill rotWithShape="1">
          <a:blip r:embed="rId3">
            <a:alphaModFix/>
          </a:blip>
          <a:srcRect/>
          <a:stretch/>
        </p:blipFill>
        <p:spPr>
          <a:xfrm>
            <a:off x="3276600" y="4114800"/>
            <a:ext cx="3136900" cy="787400"/>
          </a:xfrm>
          <a:prstGeom prst="rect">
            <a:avLst/>
          </a:prstGeom>
          <a:noFill/>
          <a:ln>
            <a:noFill/>
          </a:ln>
        </p:spPr>
      </p:pic>
      <p:pic>
        <p:nvPicPr>
          <p:cNvPr id="329" name="Google Shape;329;p49"/>
          <p:cNvPicPr preferRelativeResize="0"/>
          <p:nvPr/>
        </p:nvPicPr>
        <p:blipFill rotWithShape="1">
          <a:blip r:embed="rId4">
            <a:alphaModFix/>
          </a:blip>
          <a:srcRect/>
          <a:stretch/>
        </p:blipFill>
        <p:spPr>
          <a:xfrm>
            <a:off x="4419600" y="5791200"/>
            <a:ext cx="3098800" cy="342900"/>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37</a:t>
            </a:fld>
            <a:endParaRPr/>
          </a:p>
        </p:txBody>
      </p:sp>
      <p:sp>
        <p:nvSpPr>
          <p:cNvPr id="335" name="Google Shape;335;p50"/>
          <p:cNvSpPr txBox="1">
            <a:spLocks noGrp="1"/>
          </p:cNvSpPr>
          <p:nvPr>
            <p:ph type="title"/>
          </p:nvPr>
        </p:nvSpPr>
        <p:spPr>
          <a:xfrm>
            <a:off x="457200" y="381000"/>
            <a:ext cx="7924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Attribute Selection by Information Gain Computation</a:t>
            </a:r>
            <a:endParaRPr/>
          </a:p>
        </p:txBody>
      </p:sp>
      <p:sp>
        <p:nvSpPr>
          <p:cNvPr id="336" name="Google Shape;336;p50"/>
          <p:cNvSpPr txBox="1">
            <a:spLocks noGrp="1"/>
          </p:cNvSpPr>
          <p:nvPr>
            <p:ph type="body" idx="1"/>
          </p:nvPr>
        </p:nvSpPr>
        <p:spPr>
          <a:xfrm>
            <a:off x="533400" y="1676400"/>
            <a:ext cx="3810000" cy="32766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Class P: buys_computer = “yes”</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Class N: buys_computer = “no”</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I(p, n) = I(9, 5) =0.940</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Compute the entropy for </a:t>
            </a:r>
            <a:r>
              <a:rPr lang="en-US" sz="2400" b="0" i="1" u="none">
                <a:solidFill>
                  <a:srgbClr val="121328"/>
                </a:solidFill>
                <a:latin typeface="Calibri"/>
                <a:ea typeface="Calibri"/>
                <a:cs typeface="Calibri"/>
                <a:sym typeface="Calibri"/>
              </a:rPr>
              <a:t>age</a:t>
            </a:r>
            <a:r>
              <a:rPr lang="en-US" sz="2400" b="0" i="0" u="none">
                <a:solidFill>
                  <a:srgbClr val="121328"/>
                </a:solidFill>
                <a:latin typeface="Calibri"/>
                <a:ea typeface="Calibri"/>
                <a:cs typeface="Calibri"/>
                <a:sym typeface="Calibri"/>
              </a:rPr>
              <a:t>:</a:t>
            </a:r>
            <a:endParaRPr/>
          </a:p>
        </p:txBody>
      </p:sp>
      <p:sp>
        <p:nvSpPr>
          <p:cNvPr id="337" name="Google Shape;337;p50"/>
          <p:cNvSpPr txBox="1">
            <a:spLocks noGrp="1"/>
          </p:cNvSpPr>
          <p:nvPr>
            <p:ph type="body" idx="1"/>
          </p:nvPr>
        </p:nvSpPr>
        <p:spPr>
          <a:xfrm>
            <a:off x="4797425" y="1600200"/>
            <a:ext cx="3965575" cy="4876800"/>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rgbClr val="121328"/>
              </a:buClr>
              <a:buSzPts val="2400"/>
              <a:buNone/>
            </a:pPr>
            <a:r>
              <a:rPr lang="en-US" sz="2400" b="0" i="0" u="none">
                <a:solidFill>
                  <a:srgbClr val="121328"/>
                </a:solidFill>
                <a:latin typeface="Calibri"/>
                <a:ea typeface="Calibri"/>
                <a:cs typeface="Calibri"/>
                <a:sym typeface="Calibri"/>
              </a:rPr>
              <a:t>Hence</a:t>
            </a:r>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rgbClr val="121328"/>
              </a:buClr>
              <a:buSzPts val="2400"/>
              <a:buNone/>
            </a:pPr>
            <a:r>
              <a:rPr lang="en-US" sz="2400" b="0" i="0" u="none">
                <a:solidFill>
                  <a:srgbClr val="121328"/>
                </a:solidFill>
                <a:latin typeface="Calibri"/>
                <a:ea typeface="Calibri"/>
                <a:cs typeface="Calibri"/>
                <a:sym typeface="Calibri"/>
              </a:rPr>
              <a:t>Similarly</a:t>
            </a:r>
            <a:endParaRPr/>
          </a:p>
        </p:txBody>
      </p:sp>
      <p:pic>
        <p:nvPicPr>
          <p:cNvPr id="338" name="Google Shape;338;p50"/>
          <p:cNvPicPr preferRelativeResize="0"/>
          <p:nvPr/>
        </p:nvPicPr>
        <p:blipFill rotWithShape="1">
          <a:blip r:embed="rId3">
            <a:alphaModFix/>
          </a:blip>
          <a:srcRect/>
          <a:stretch/>
        </p:blipFill>
        <p:spPr>
          <a:xfrm>
            <a:off x="836612" y="5029200"/>
            <a:ext cx="3354387" cy="1439862"/>
          </a:xfrm>
          <a:prstGeom prst="rect">
            <a:avLst/>
          </a:prstGeom>
          <a:noFill/>
          <a:ln>
            <a:noFill/>
          </a:ln>
        </p:spPr>
      </p:pic>
      <p:pic>
        <p:nvPicPr>
          <p:cNvPr id="339" name="Google Shape;339;p50"/>
          <p:cNvPicPr preferRelativeResize="0"/>
          <p:nvPr/>
        </p:nvPicPr>
        <p:blipFill rotWithShape="1">
          <a:blip r:embed="rId4">
            <a:alphaModFix/>
          </a:blip>
          <a:srcRect/>
          <a:stretch/>
        </p:blipFill>
        <p:spPr>
          <a:xfrm>
            <a:off x="4572000" y="1676400"/>
            <a:ext cx="4038600" cy="1295400"/>
          </a:xfrm>
          <a:prstGeom prst="rect">
            <a:avLst/>
          </a:prstGeom>
          <a:noFill/>
          <a:ln>
            <a:noFill/>
          </a:ln>
        </p:spPr>
      </p:pic>
      <p:pic>
        <p:nvPicPr>
          <p:cNvPr id="340" name="Google Shape;340;p50"/>
          <p:cNvPicPr preferRelativeResize="0"/>
          <p:nvPr/>
        </p:nvPicPr>
        <p:blipFill rotWithShape="1">
          <a:blip r:embed="rId5">
            <a:alphaModFix/>
          </a:blip>
          <a:srcRect/>
          <a:stretch/>
        </p:blipFill>
        <p:spPr>
          <a:xfrm>
            <a:off x="4953000" y="5105400"/>
            <a:ext cx="3594100" cy="1193800"/>
          </a:xfrm>
          <a:prstGeom prst="rect">
            <a:avLst/>
          </a:prstGeom>
          <a:noFill/>
          <a:ln>
            <a:noFill/>
          </a:ln>
        </p:spPr>
      </p:pic>
      <p:pic>
        <p:nvPicPr>
          <p:cNvPr id="341" name="Google Shape;341;p50"/>
          <p:cNvPicPr preferRelativeResize="0"/>
          <p:nvPr/>
        </p:nvPicPr>
        <p:blipFill rotWithShape="1">
          <a:blip r:embed="rId6">
            <a:alphaModFix/>
          </a:blip>
          <a:srcRect/>
          <a:stretch/>
        </p:blipFill>
        <p:spPr>
          <a:xfrm>
            <a:off x="4800600" y="3879850"/>
            <a:ext cx="4038600" cy="387350"/>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38</a:t>
            </a:fld>
            <a:endParaRPr/>
          </a:p>
        </p:txBody>
      </p:sp>
      <p:sp>
        <p:nvSpPr>
          <p:cNvPr id="347" name="Google Shape;347;p51"/>
          <p:cNvSpPr txBox="1">
            <a:spLocks noGrp="1"/>
          </p:cNvSpPr>
          <p:nvPr>
            <p:ph type="body" idx="1"/>
          </p:nvPr>
        </p:nvSpPr>
        <p:spPr>
          <a:xfrm>
            <a:off x="381000" y="457200"/>
            <a:ext cx="85344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None/>
            </a:pPr>
            <a:r>
              <a:rPr lang="en-US" sz="2400" b="0" i="0" u="none">
                <a:solidFill>
                  <a:schemeClr val="dk1"/>
                </a:solidFill>
                <a:latin typeface="Calibri"/>
                <a:ea typeface="Calibri"/>
                <a:cs typeface="Calibri"/>
                <a:sym typeface="Calibri"/>
              </a:rPr>
              <a:t>To compute the information gain of each attribute</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I (S1,S2) = I(9,5)</a:t>
            </a:r>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-9/14 log 9/14 – 5/14 log 5/14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-9/14  	log</a:t>
            </a:r>
            <a:r>
              <a:rPr lang="en-US" sz="2400" b="0" i="0" u="none" baseline="-25000">
                <a:solidFill>
                  <a:schemeClr val="dk1"/>
                </a:solidFill>
                <a:latin typeface="Calibri"/>
                <a:ea typeface="Calibri"/>
                <a:cs typeface="Calibri"/>
                <a:sym typeface="Calibri"/>
              </a:rPr>
              <a:t>10 </a:t>
            </a:r>
            <a:r>
              <a:rPr lang="en-US" sz="2400" b="0" i="0" u="none">
                <a:solidFill>
                  <a:schemeClr val="dk1"/>
                </a:solidFill>
                <a:latin typeface="Calibri"/>
                <a:ea typeface="Calibri"/>
                <a:cs typeface="Calibri"/>
                <a:sym typeface="Calibri"/>
              </a:rPr>
              <a:t>(9/14)  - 5/14  	log</a:t>
            </a:r>
            <a:r>
              <a:rPr lang="en-US" sz="2400" b="0" i="0" u="none" baseline="-25000">
                <a:solidFill>
                  <a:schemeClr val="dk1"/>
                </a:solidFill>
                <a:latin typeface="Calibri"/>
                <a:ea typeface="Calibri"/>
                <a:cs typeface="Calibri"/>
                <a:sym typeface="Calibri"/>
              </a:rPr>
              <a:t>10 </a:t>
            </a:r>
            <a:r>
              <a:rPr lang="en-US" sz="2400" b="0" i="0" u="none">
                <a:solidFill>
                  <a:schemeClr val="dk1"/>
                </a:solidFill>
                <a:latin typeface="Calibri"/>
                <a:ea typeface="Calibri"/>
                <a:cs typeface="Calibri"/>
                <a:sym typeface="Calibri"/>
              </a:rPr>
              <a:t>(5/14)  - </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log</a:t>
            </a:r>
            <a:r>
              <a:rPr lang="en-US" sz="2400" b="0" i="0" u="none" baseline="-25000">
                <a:solidFill>
                  <a:schemeClr val="dk1"/>
                </a:solidFill>
                <a:latin typeface="Calibri"/>
                <a:ea typeface="Calibri"/>
                <a:cs typeface="Calibri"/>
                <a:sym typeface="Calibri"/>
              </a:rPr>
              <a:t>2 </a:t>
            </a:r>
            <a:r>
              <a:rPr lang="en-US" sz="2400" b="0" i="0" u="none">
                <a:solidFill>
                  <a:schemeClr val="dk1"/>
                </a:solidFill>
                <a:latin typeface="Calibri"/>
                <a:ea typeface="Calibri"/>
                <a:cs typeface="Calibri"/>
                <a:sym typeface="Calibri"/>
              </a:rPr>
              <a:t>(2) 		log</a:t>
            </a:r>
            <a:r>
              <a:rPr lang="en-US" sz="2400" b="0" i="0" u="none" baseline="-25000">
                <a:solidFill>
                  <a:schemeClr val="dk1"/>
                </a:solidFill>
                <a:latin typeface="Calibri"/>
                <a:ea typeface="Calibri"/>
                <a:cs typeface="Calibri"/>
                <a:sym typeface="Calibri"/>
              </a:rPr>
              <a:t>2 </a:t>
            </a:r>
            <a:r>
              <a:rPr lang="en-US" sz="2400" b="0" i="0" u="none">
                <a:solidFill>
                  <a:schemeClr val="dk1"/>
                </a:solidFill>
                <a:latin typeface="Calibri"/>
                <a:ea typeface="Calibri"/>
                <a:cs typeface="Calibri"/>
                <a:sym typeface="Calibri"/>
              </a:rPr>
              <a:t>(2) </a:t>
            </a:r>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.6428 * .6374 + .3571 * 1.4854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0.4097 + 0.5304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0.9401</a:t>
            </a:r>
            <a:endParaRPr/>
          </a:p>
          <a:p>
            <a:pPr marL="342900" lvl="0" indent="-190500" algn="l" rtl="0">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p:txBody>
      </p:sp>
      <p:cxnSp>
        <p:nvCxnSpPr>
          <p:cNvPr id="348" name="Google Shape;348;p51"/>
          <p:cNvCxnSpPr/>
          <p:nvPr/>
        </p:nvCxnSpPr>
        <p:spPr>
          <a:xfrm>
            <a:off x="2362200" y="3657600"/>
            <a:ext cx="1676400" cy="0"/>
          </a:xfrm>
          <a:prstGeom prst="straightConnector1">
            <a:avLst/>
          </a:prstGeom>
          <a:noFill/>
          <a:ln w="9525" cap="flat" cmpd="sng">
            <a:solidFill>
              <a:schemeClr val="dk1"/>
            </a:solidFill>
            <a:prstDash val="solid"/>
            <a:miter lim="800000"/>
            <a:headEnd type="none" w="med" len="med"/>
            <a:tailEnd type="none" w="med" len="med"/>
          </a:ln>
        </p:spPr>
      </p:cxnSp>
      <p:cxnSp>
        <p:nvCxnSpPr>
          <p:cNvPr id="349" name="Google Shape;349;p51"/>
          <p:cNvCxnSpPr/>
          <p:nvPr/>
        </p:nvCxnSpPr>
        <p:spPr>
          <a:xfrm>
            <a:off x="4953000" y="3657600"/>
            <a:ext cx="1676400" cy="0"/>
          </a:xfrm>
          <a:prstGeom prst="straightConnector1">
            <a:avLst/>
          </a:prstGeom>
          <a:noFill/>
          <a:ln w="9525" cap="flat" cmpd="sng">
            <a:solidFill>
              <a:schemeClr val="dk1"/>
            </a:solidFill>
            <a:prstDash val="solid"/>
            <a:miter lim="800000"/>
            <a:headEnd type="none" w="med" len="med"/>
            <a:tailEnd type="none" w="med" len="med"/>
          </a:ln>
        </p:spPr>
      </p:cxnSp>
      <p:pic>
        <p:nvPicPr>
          <p:cNvPr id="350" name="Google Shape;350;p51"/>
          <p:cNvPicPr preferRelativeResize="0">
            <a:picLocks noGrp="1"/>
          </p:cNvPicPr>
          <p:nvPr>
            <p:ph type="body" idx="1"/>
          </p:nvPr>
        </p:nvPicPr>
        <p:blipFill rotWithShape="1">
          <a:blip r:embed="rId3">
            <a:alphaModFix/>
          </a:blip>
          <a:srcRect/>
          <a:stretch/>
        </p:blipFill>
        <p:spPr>
          <a:xfrm>
            <a:off x="457200" y="1219200"/>
            <a:ext cx="7086600" cy="647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39</a:t>
            </a:fld>
            <a:endParaRPr/>
          </a:p>
        </p:txBody>
      </p:sp>
      <p:sp>
        <p:nvSpPr>
          <p:cNvPr id="356" name="Google Shape;356;p52"/>
          <p:cNvSpPr txBox="1">
            <a:spLocks noGrp="1"/>
          </p:cNvSpPr>
          <p:nvPr>
            <p:ph type="title"/>
          </p:nvPr>
        </p:nvSpPr>
        <p:spPr>
          <a:xfrm>
            <a:off x="228600" y="76200"/>
            <a:ext cx="8610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sz="3200" b="1" i="0" u="none">
                <a:solidFill>
                  <a:schemeClr val="dk1"/>
                </a:solidFill>
                <a:latin typeface="Calibri"/>
                <a:ea typeface="Calibri"/>
                <a:cs typeface="Calibri"/>
                <a:sym typeface="Calibri"/>
              </a:rPr>
              <a:t>Extracting Classification Rules from Trees</a:t>
            </a:r>
            <a:endParaRPr/>
          </a:p>
        </p:txBody>
      </p:sp>
      <p:sp>
        <p:nvSpPr>
          <p:cNvPr id="357" name="Google Shape;357;p52"/>
          <p:cNvSpPr txBox="1">
            <a:spLocks noGrp="1"/>
          </p:cNvSpPr>
          <p:nvPr>
            <p:ph type="body" idx="1"/>
          </p:nvPr>
        </p:nvSpPr>
        <p:spPr>
          <a:xfrm>
            <a:off x="381000" y="838200"/>
            <a:ext cx="86106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Represent the knowledge in the form of </a:t>
            </a:r>
            <a:r>
              <a:rPr lang="en-US" sz="2800" b="0" i="0" u="none">
                <a:solidFill>
                  <a:schemeClr val="hlink"/>
                </a:solidFill>
                <a:latin typeface="Calibri"/>
                <a:ea typeface="Calibri"/>
                <a:cs typeface="Calibri"/>
                <a:sym typeface="Calibri"/>
              </a:rPr>
              <a:t>IF-THEN</a:t>
            </a:r>
            <a:r>
              <a:rPr lang="en-US" sz="2800" b="0" i="0" u="none">
                <a:solidFill>
                  <a:schemeClr val="dk1"/>
                </a:solidFill>
                <a:latin typeface="Calibri"/>
                <a:ea typeface="Calibri"/>
                <a:cs typeface="Calibri"/>
                <a:sym typeface="Calibri"/>
              </a:rPr>
              <a:t> rules</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One rule is created for each path from the root to a leaf</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Each attribute-value pair along a path forms a conjunction</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leaf node holds the class prediction</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Rules are easier for humans to understand</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Example</a:t>
            </a:r>
            <a:endParaRPr/>
          </a:p>
          <a:p>
            <a:pPr marL="742950" lvl="1" indent="-285750" algn="l" rtl="0">
              <a:lnSpc>
                <a:spcPct val="90000"/>
              </a:lnSpc>
              <a:spcBef>
                <a:spcPts val="8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“&lt;=30” AND </a:t>
            </a:r>
            <a:r>
              <a:rPr lang="en-US" sz="2000" b="0" i="1" u="none">
                <a:solidFill>
                  <a:schemeClr val="dk1"/>
                </a:solidFill>
                <a:latin typeface="Calibri"/>
                <a:ea typeface="Calibri"/>
                <a:cs typeface="Calibri"/>
                <a:sym typeface="Calibri"/>
              </a:rPr>
              <a:t>student</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“&lt;=30” AND </a:t>
            </a:r>
            <a:r>
              <a:rPr lang="en-US" sz="2000" b="0" i="1" u="none">
                <a:solidFill>
                  <a:schemeClr val="dk1"/>
                </a:solidFill>
                <a:latin typeface="Calibri"/>
                <a:ea typeface="Calibri"/>
                <a:cs typeface="Calibri"/>
                <a:sym typeface="Calibri"/>
              </a:rPr>
              <a:t>student</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“31…40”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“&gt;40”   AND </a:t>
            </a:r>
            <a:r>
              <a:rPr lang="en-US" sz="2000" b="0" i="1" u="none">
                <a:solidFill>
                  <a:schemeClr val="dk1"/>
                </a:solidFill>
                <a:latin typeface="Calibri"/>
                <a:ea typeface="Calibri"/>
                <a:cs typeface="Calibri"/>
                <a:sym typeface="Calibri"/>
              </a:rPr>
              <a:t>credit_rating</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excellent</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 </a:t>
            </a:r>
            <a:r>
              <a:rPr lang="en-US" sz="2000" b="0" i="0" u="none">
                <a:solidFill>
                  <a:schemeClr val="dk1"/>
                </a:solidFill>
                <a:latin typeface="Calibri"/>
                <a:ea typeface="Calibri"/>
                <a:cs typeface="Calibri"/>
                <a:sym typeface="Calibri"/>
              </a:rPr>
              <a:t>=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“&gt;40” AND </a:t>
            </a:r>
            <a:r>
              <a:rPr lang="en-US" sz="2000" b="0" i="1" u="none">
                <a:solidFill>
                  <a:schemeClr val="dk1"/>
                </a:solidFill>
                <a:latin typeface="Calibri"/>
                <a:ea typeface="Calibri"/>
                <a:cs typeface="Calibri"/>
                <a:sym typeface="Calibri"/>
              </a:rPr>
              <a:t>credit_rating</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fair</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0" y="107275"/>
            <a:ext cx="4242600" cy="6750600"/>
          </a:xfrm>
          <a:prstGeom prst="rect">
            <a:avLst/>
          </a:prstGeom>
          <a:noFill/>
          <a:ln>
            <a:noFill/>
          </a:ln>
        </p:spPr>
        <p:txBody>
          <a:bodyPr spcFirstLastPara="1" wrap="square" lIns="91425" tIns="45700" rIns="91425" bIns="45700" anchor="t" anchorCtr="0">
            <a:noAutofit/>
          </a:bodyPr>
          <a:lstStyle/>
          <a:p>
            <a:pPr marL="342900" marR="25400" lvl="0" indent="-381000" algn="just" rtl="0">
              <a:lnSpc>
                <a:spcPct val="156250"/>
              </a:lnSpc>
              <a:spcBef>
                <a:spcPts val="1500"/>
              </a:spcBef>
              <a:spcAft>
                <a:spcPts val="0"/>
              </a:spcAft>
              <a:buSzPts val="2400"/>
              <a:buFont typeface="Roboto"/>
              <a:buChar char="•"/>
            </a:pPr>
            <a:r>
              <a:rPr lang="en-US" sz="2400">
                <a:highlight>
                  <a:srgbClr val="FFFFFF"/>
                </a:highlight>
                <a:latin typeface="Roboto"/>
                <a:ea typeface="Roboto"/>
                <a:cs typeface="Roboto"/>
                <a:sym typeface="Roboto"/>
              </a:rPr>
              <a:t>Decision nodes are used to make any decision and have multiple branches, whereas Leaf nodes are the output of those decisions and do not contain any further branches.</a:t>
            </a:r>
            <a:endParaRPr sz="2400">
              <a:highlight>
                <a:srgbClr val="FFFFFF"/>
              </a:highlight>
              <a:latin typeface="Roboto"/>
              <a:ea typeface="Roboto"/>
              <a:cs typeface="Roboto"/>
              <a:sym typeface="Roboto"/>
            </a:endParaRPr>
          </a:p>
          <a:p>
            <a:pPr marL="342900" marR="25400" lvl="0" indent="-387350" algn="l" rtl="0">
              <a:lnSpc>
                <a:spcPct val="156250"/>
              </a:lnSpc>
              <a:spcBef>
                <a:spcPts val="0"/>
              </a:spcBef>
              <a:spcAft>
                <a:spcPts val="0"/>
              </a:spcAft>
              <a:buSzPts val="2500"/>
              <a:buFont typeface="Roboto"/>
              <a:buChar char="•"/>
            </a:pPr>
            <a:r>
              <a:rPr lang="en-US" sz="2400">
                <a:highlight>
                  <a:srgbClr val="FFFFFF"/>
                </a:highlight>
                <a:latin typeface="Roboto"/>
                <a:ea typeface="Roboto"/>
                <a:cs typeface="Roboto"/>
                <a:sym typeface="Roboto"/>
              </a:rPr>
              <a:t>The decisions </a:t>
            </a:r>
            <a:r>
              <a:rPr lang="en-US" sz="2500">
                <a:highlight>
                  <a:srgbClr val="FFFFFF"/>
                </a:highlight>
                <a:latin typeface="Roboto"/>
                <a:ea typeface="Roboto"/>
                <a:cs typeface="Roboto"/>
                <a:sym typeface="Roboto"/>
              </a:rPr>
              <a:t>or the test are performed on the basis of features of the given dataset.</a:t>
            </a:r>
            <a:endParaRPr sz="2500">
              <a:highlight>
                <a:srgbClr val="FFFFFF"/>
              </a:highlight>
              <a:latin typeface="Roboto"/>
              <a:ea typeface="Roboto"/>
              <a:cs typeface="Roboto"/>
              <a:sym typeface="Roboto"/>
            </a:endParaRPr>
          </a:p>
          <a:p>
            <a:pPr marL="342900" marR="0" lvl="0" indent="-349250" algn="just" rtl="0">
              <a:lnSpc>
                <a:spcPct val="100000"/>
              </a:lnSpc>
              <a:spcBef>
                <a:spcPts val="480"/>
              </a:spcBef>
              <a:spcAft>
                <a:spcPts val="0"/>
              </a:spcAft>
              <a:buSzPts val="2500"/>
              <a:buFont typeface="Comic Sans MS"/>
              <a:buChar char="•"/>
            </a:pPr>
            <a:endParaRPr sz="2500">
              <a:latin typeface="Comic Sans MS"/>
              <a:ea typeface="Comic Sans MS"/>
              <a:cs typeface="Comic Sans MS"/>
              <a:sym typeface="Comic Sans MS"/>
            </a:endParaRPr>
          </a:p>
        </p:txBody>
      </p:sp>
      <p:pic>
        <p:nvPicPr>
          <p:cNvPr id="110" name="Google Shape;110;p17"/>
          <p:cNvPicPr preferRelativeResize="0"/>
          <p:nvPr/>
        </p:nvPicPr>
        <p:blipFill>
          <a:blip r:embed="rId3">
            <a:alphaModFix/>
          </a:blip>
          <a:stretch>
            <a:fillRect/>
          </a:stretch>
        </p:blipFill>
        <p:spPr>
          <a:xfrm>
            <a:off x="4459600" y="183875"/>
            <a:ext cx="4684399" cy="5440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body" idx="1"/>
          </p:nvPr>
        </p:nvSpPr>
        <p:spPr>
          <a:xfrm>
            <a:off x="457200" y="685800"/>
            <a:ext cx="8229600" cy="54403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It is worth considering how ID3 generalises from training examples to the set of all possible inputs. It uses a method known as the inductive bias. </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choice of the next feature to add into the tree is the one with the highest information gain, which biases the algorithm towards smaller trees, since it tries to minimise the amount of information that is left. </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This is consistent with a well-known principle that short solutions are usually better than longer ones.</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Note that the algorithm can deal with noise in the dataset, because the labels are assigned to the most common value of the target attribute.</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 Another benefit of decision trees is that they can deal with missing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txBox="1">
            <a:spLocks noGrp="1"/>
          </p:cNvSpPr>
          <p:nvPr>
            <p:ph type="body" idx="1"/>
          </p:nvPr>
        </p:nvSpPr>
        <p:spPr>
          <a:xfrm>
            <a:off x="457200" y="381000"/>
            <a:ext cx="82296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Think what would happen if an example has a missing feature.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In that case, we can skip that node of the tree and carry on without it, summing over all the possible values that that feature could have taken.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This is virtually impossible to do with neural networks: how do you represent missing data when the computation is based on whether or not a neuron is firing?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In the case of neural networks it is common to either throw away any datapoints that have missing data, or guess (more technically impute any missing values, either by identifying similar datapoints and using their value or by using the mean or median of the data values for that feature).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This assumes that the data that is missing is randomly distributed within the dataset, not missing because of some unknown process.</a:t>
            </a:r>
            <a:endParaRPr/>
          </a:p>
          <a:p>
            <a:pPr marL="342900" marR="0" lvl="0" indent="-203200" algn="l" rtl="0">
              <a:spcBef>
                <a:spcPts val="440"/>
              </a:spcBef>
              <a:spcAft>
                <a:spcPts val="0"/>
              </a:spcAft>
              <a:buClr>
                <a:schemeClr val="dk1"/>
              </a:buClr>
              <a:buSzPts val="2200"/>
              <a:buFont typeface="Arial"/>
              <a:buNone/>
            </a:pPr>
            <a:endParaRPr sz="2200" b="0" i="0" u="none">
              <a:solidFill>
                <a:schemeClr val="dk1"/>
              </a:solidFill>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Ensembling Learning</a:t>
            </a:r>
            <a:endParaRPr>
              <a:solidFill>
                <a:srgbClr val="FF0000"/>
              </a:solidFill>
              <a:latin typeface="Times New Roman"/>
              <a:ea typeface="Times New Roman"/>
              <a:cs typeface="Times New Roman"/>
              <a:sym typeface="Times New Roman"/>
            </a:endParaRPr>
          </a:p>
        </p:txBody>
      </p:sp>
      <p:sp>
        <p:nvSpPr>
          <p:cNvPr id="373" name="Google Shape;373;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15000"/>
              </a:lnSpc>
              <a:spcBef>
                <a:spcPts val="0"/>
              </a:spcBef>
              <a:spcAft>
                <a:spcPts val="0"/>
              </a:spcAft>
              <a:buClr>
                <a:schemeClr val="dk1"/>
              </a:buClr>
              <a:buSzPts val="2600"/>
              <a:buFont typeface="Times New Roman"/>
              <a:buChar char="•"/>
            </a:pPr>
            <a:r>
              <a:rPr lang="en-US" sz="2600">
                <a:latin typeface="Times New Roman"/>
                <a:ea typeface="Times New Roman"/>
                <a:cs typeface="Times New Roman"/>
                <a:sym typeface="Times New Roman"/>
              </a:rPr>
              <a:t>Ensemble learning is a supervised learning algorithm </a:t>
            </a:r>
            <a:endParaRPr sz="2600">
              <a:latin typeface="Times New Roman"/>
              <a:ea typeface="Times New Roman"/>
              <a:cs typeface="Times New Roman"/>
              <a:sym typeface="Times New Roman"/>
            </a:endParaRPr>
          </a:p>
          <a:p>
            <a:pPr marL="342900" marR="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marR="0" lvl="0" indent="-349250" algn="just" rtl="0">
              <a:lnSpc>
                <a:spcPct val="115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To improve  overall performance by combining the predictions  from multiple models</a:t>
            </a:r>
            <a:endParaRPr sz="2600">
              <a:latin typeface="Times New Roman"/>
              <a:ea typeface="Times New Roman"/>
              <a:cs typeface="Times New Roman"/>
              <a:sym typeface="Times New Roman"/>
            </a:endParaRPr>
          </a:p>
          <a:p>
            <a:pPr marL="342900" marR="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lvl="0" indent="-393700" algn="just" rtl="0">
              <a:lnSpc>
                <a:spcPct val="115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Meta algorithm which combine multiple ML techniques into one prediction model</a:t>
            </a:r>
            <a:endParaRPr sz="2600">
              <a:latin typeface="Times New Roman"/>
              <a:ea typeface="Times New Roman"/>
              <a:cs typeface="Times New Roman"/>
              <a:sym typeface="Times New Roman"/>
            </a:endParaRPr>
          </a:p>
          <a:p>
            <a:pPr marL="34290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50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500"/>
              </a:spcBef>
              <a:spcAft>
                <a:spcPts val="0"/>
              </a:spcAft>
              <a:buNone/>
            </a:pPr>
            <a:endParaRPr sz="2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6"/>
          <p:cNvPicPr preferRelativeResize="0">
            <a:picLocks noGrp="1"/>
          </p:cNvPicPr>
          <p:nvPr>
            <p:ph type="body" idx="1"/>
          </p:nvPr>
        </p:nvPicPr>
        <p:blipFill rotWithShape="1">
          <a:blip r:embed="rId3">
            <a:alphaModFix/>
          </a:blip>
          <a:srcRect/>
          <a:stretch/>
        </p:blipFill>
        <p:spPr>
          <a:xfrm>
            <a:off x="457200" y="426550"/>
            <a:ext cx="8001000" cy="605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Ensembling Learning</a:t>
            </a:r>
            <a:endParaRPr>
              <a:solidFill>
                <a:srgbClr val="FF0000"/>
              </a:solidFill>
              <a:latin typeface="Times New Roman"/>
              <a:ea typeface="Times New Roman"/>
              <a:cs typeface="Times New Roman"/>
              <a:sym typeface="Times New Roman"/>
            </a:endParaRPr>
          </a:p>
        </p:txBody>
      </p:sp>
      <p:sp>
        <p:nvSpPr>
          <p:cNvPr id="384" name="Google Shape;384;p5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15000"/>
              </a:lnSpc>
              <a:spcBef>
                <a:spcPts val="50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Imagine you have the question of your life in front of you. Answering this question correctly will affect your life positively, otherwise negatively. But you're lucky: you can ask for advice from an expert of your choice, or you can ask an anonymous group, say 1,000 people, for advice. What advice would you get? The single expert opinion or the aggregated answer of an entire group of people?</a:t>
            </a:r>
            <a:br>
              <a:rPr lang="en-US" sz="2500" i="0" u="none">
                <a:solidFill>
                  <a:schemeClr val="dk1"/>
                </a:solidFill>
                <a:latin typeface="Times New Roman"/>
                <a:ea typeface="Times New Roman"/>
                <a:cs typeface="Times New Roman"/>
                <a:sym typeface="Times New Roman"/>
              </a:rPr>
            </a:br>
            <a:r>
              <a:rPr lang="en-US" sz="2500" i="0" u="none">
                <a:solidFill>
                  <a:schemeClr val="dk1"/>
                </a:solidFill>
                <a:latin typeface="Times New Roman"/>
                <a:ea typeface="Times New Roman"/>
                <a:cs typeface="Times New Roman"/>
                <a:sym typeface="Times New Roman"/>
              </a:rPr>
              <a:t>Or how about a group of experts?</a:t>
            </a:r>
            <a:endParaRPr sz="2500" i="0" u="none">
              <a:solidFill>
                <a:schemeClr val="dk1"/>
              </a:solidFill>
              <a:latin typeface="Times New Roman"/>
              <a:ea typeface="Times New Roman"/>
              <a:cs typeface="Times New Roman"/>
              <a:sym typeface="Times New Roman"/>
            </a:endParaRPr>
          </a:p>
          <a:p>
            <a:pPr marL="342900" marR="0" lvl="0" indent="0" algn="just" rtl="0">
              <a:lnSpc>
                <a:spcPct val="115000"/>
              </a:lnSpc>
              <a:spcBef>
                <a:spcPts val="500"/>
              </a:spcBef>
              <a:spcAft>
                <a:spcPts val="0"/>
              </a:spcAft>
              <a:buNone/>
            </a:pPr>
            <a:endParaRPr sz="2500">
              <a:latin typeface="Times New Roman"/>
              <a:ea typeface="Times New Roman"/>
              <a:cs typeface="Times New Roman"/>
              <a:sym typeface="Times New Roman"/>
            </a:endParaRPr>
          </a:p>
          <a:p>
            <a:pPr marL="342900" marR="0" lvl="0" indent="-342900" algn="just" rtl="0">
              <a:lnSpc>
                <a:spcPct val="115000"/>
              </a:lnSpc>
              <a:spcBef>
                <a:spcPts val="50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Ensemble Learning is therefore used in the hope that a group of algorithms will produce a better result on average than a single algorithm could.</a:t>
            </a:r>
            <a:endParaRPr sz="25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457200" y="274631"/>
            <a:ext cx="8229600" cy="547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t>Types of Ensemble learning:</a:t>
            </a:r>
            <a:endParaRPr sz="2500"/>
          </a:p>
        </p:txBody>
      </p:sp>
      <p:sp>
        <p:nvSpPr>
          <p:cNvPr id="390" name="Google Shape;390;p58"/>
          <p:cNvSpPr txBox="1">
            <a:spLocks noGrp="1"/>
          </p:cNvSpPr>
          <p:nvPr>
            <p:ph type="body" idx="1"/>
          </p:nvPr>
        </p:nvSpPr>
        <p:spPr>
          <a:xfrm>
            <a:off x="457200" y="924625"/>
            <a:ext cx="8229600" cy="5201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391" name="Google Shape;391;p58"/>
          <p:cNvPicPr preferRelativeResize="0"/>
          <p:nvPr/>
        </p:nvPicPr>
        <p:blipFill>
          <a:blip r:embed="rId3">
            <a:alphaModFix/>
          </a:blip>
          <a:stretch>
            <a:fillRect/>
          </a:stretch>
        </p:blipFill>
        <p:spPr>
          <a:xfrm>
            <a:off x="398450" y="1065100"/>
            <a:ext cx="8147875" cy="5006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Ensembling Learning</a:t>
            </a:r>
            <a:endParaRPr/>
          </a:p>
        </p:txBody>
      </p:sp>
      <p:pic>
        <p:nvPicPr>
          <p:cNvPr id="397" name="Google Shape;397;p59"/>
          <p:cNvPicPr preferRelativeResize="0">
            <a:picLocks noGrp="1"/>
          </p:cNvPicPr>
          <p:nvPr>
            <p:ph type="body" idx="1"/>
          </p:nvPr>
        </p:nvPicPr>
        <p:blipFill rotWithShape="1">
          <a:blip r:embed="rId3">
            <a:alphaModFix/>
          </a:blip>
          <a:srcRect/>
          <a:stretch/>
        </p:blipFill>
        <p:spPr>
          <a:xfrm>
            <a:off x="685800" y="1600200"/>
            <a:ext cx="8001000" cy="502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b="0" i="0" u="none">
                <a:solidFill>
                  <a:srgbClr val="CC4125"/>
                </a:solidFill>
                <a:latin typeface="Calibri"/>
                <a:ea typeface="Calibri"/>
                <a:cs typeface="Calibri"/>
                <a:sym typeface="Calibri"/>
              </a:rPr>
              <a:t>Voting Classifier</a:t>
            </a:r>
            <a:endParaRPr sz="2800">
              <a:solidFill>
                <a:srgbClr val="CC4125"/>
              </a:solidFill>
            </a:endParaRPr>
          </a:p>
        </p:txBody>
      </p:sp>
      <p:sp>
        <p:nvSpPr>
          <p:cNvPr id="403" name="Google Shape;403;p60"/>
          <p:cNvSpPr txBox="1">
            <a:spLocks noGrp="1"/>
          </p:cNvSpPr>
          <p:nvPr>
            <p:ph type="body" idx="1"/>
          </p:nvPr>
        </p:nvSpPr>
        <p:spPr>
          <a:xfrm>
            <a:off x="533400" y="1371600"/>
            <a:ext cx="8229600" cy="4525962"/>
          </a:xfrm>
          <a:prstGeom prst="rect">
            <a:avLst/>
          </a:prstGeom>
          <a:noFill/>
          <a:ln>
            <a:noFill/>
          </a:ln>
        </p:spPr>
        <p:txBody>
          <a:bodyPr spcFirstLastPara="1" wrap="square" lIns="91425" tIns="45700" rIns="91425" bIns="45700" anchor="t" anchorCtr="0">
            <a:noAutofit/>
          </a:bodyPr>
          <a:lstStyle/>
          <a:p>
            <a:pPr marL="342900" marR="0" lvl="0" indent="-368300" algn="just" rtl="0">
              <a:lnSpc>
                <a:spcPct val="115000"/>
              </a:lnSpc>
              <a:spcBef>
                <a:spcPts val="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A common form - and usually as the first example of an ensemble learner - is the principle of voting classifiers. The principle of voting classifiers is an extremely easy-to-understand idea of ​​ensemble learning and is therefore probably one of the best-known forms of collective mean formation. </a:t>
            </a:r>
            <a:endParaRPr sz="2400">
              <a:latin typeface="Times New Roman"/>
              <a:ea typeface="Times New Roman"/>
              <a:cs typeface="Times New Roman"/>
              <a:sym typeface="Times New Roman"/>
            </a:endParaRPr>
          </a:p>
          <a:p>
            <a:pPr marL="342900" marR="0" lvl="0" indent="-368300" algn="just" rtl="0">
              <a:lnSpc>
                <a:spcPct val="115000"/>
              </a:lnSpc>
              <a:spcBef>
                <a:spcPts val="40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A common question in data science is which classifier is better for certain purposes: decision trees, support vector machines, nearest neighbors or logistic regressions?</a:t>
            </a:r>
            <a:endParaRPr sz="2400">
              <a:latin typeface="Times New Roman"/>
              <a:ea typeface="Times New Roman"/>
              <a:cs typeface="Times New Roman"/>
              <a:sym typeface="Times New Roman"/>
            </a:endParaRPr>
          </a:p>
          <a:p>
            <a:pPr marL="342900" marR="0" lvl="0" indent="-368300" algn="just" rtl="0">
              <a:lnSpc>
                <a:spcPct val="115000"/>
              </a:lnSpc>
              <a:spcBef>
                <a:spcPts val="40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Why not just use them all? In fact, this is often practiced. The goal of this form of ensemble learning is easy to see: the different weaknesses of all algorithms should - so hope - cancel each other out. All algorithms (this may also refer to several identical algorithms with different parameters, e.g. several knN classifiers with different k values ​​and dimension weights) are trained for the same problem.</a:t>
            </a:r>
            <a:endParaRPr sz="2400">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ts val="2000"/>
              <a:buFont typeface="Arial"/>
              <a:buNone/>
            </a:pPr>
            <a:endParaRPr sz="24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body" idx="1"/>
          </p:nvPr>
        </p:nvSpPr>
        <p:spPr>
          <a:xfrm>
            <a:off x="406100" y="771350"/>
            <a:ext cx="3989700" cy="5955300"/>
          </a:xfrm>
          <a:prstGeom prst="rect">
            <a:avLst/>
          </a:prstGeom>
        </p:spPr>
        <p:txBody>
          <a:bodyPr spcFirstLastPara="1" wrap="square" lIns="91425" tIns="45700" rIns="91425" bIns="45700" anchor="t" anchorCtr="0">
            <a:noAutofit/>
          </a:bodyPr>
          <a:lstStyle/>
          <a:p>
            <a:pPr marL="457200" lvl="0" indent="-387350" algn="just"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Voting is an ensemble machine learning algorithm that involves making a prediction that is the average(regression) or the sum (classification) of multiple machine learning models</a:t>
            </a:r>
            <a:endParaRPr sz="2500">
              <a:latin typeface="Times New Roman"/>
              <a:ea typeface="Times New Roman"/>
              <a:cs typeface="Times New Roman"/>
              <a:sym typeface="Times New Roman"/>
            </a:endParaRPr>
          </a:p>
          <a:p>
            <a:pPr marL="457200" lvl="0" indent="-387350" algn="just" rtl="0">
              <a:spcBef>
                <a:spcPts val="0"/>
              </a:spcBef>
              <a:spcAft>
                <a:spcPts val="0"/>
              </a:spcAft>
              <a:buSzPts val="2500"/>
              <a:buFont typeface="Times New Roman"/>
              <a:buChar char="•"/>
            </a:pPr>
            <a:r>
              <a:rPr lang="en-US" sz="2500">
                <a:latin typeface="Times New Roman"/>
                <a:ea typeface="Times New Roman"/>
                <a:cs typeface="Times New Roman"/>
                <a:sym typeface="Times New Roman"/>
              </a:rPr>
              <a:t>First consider the multiple no. of the models, for each model is trained over the dataset</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pic>
        <p:nvPicPr>
          <p:cNvPr id="409" name="Google Shape;409;p61"/>
          <p:cNvPicPr preferRelativeResize="0"/>
          <p:nvPr/>
        </p:nvPicPr>
        <p:blipFill>
          <a:blip r:embed="rId3">
            <a:alphaModFix/>
          </a:blip>
          <a:stretch>
            <a:fillRect/>
          </a:stretch>
        </p:blipFill>
        <p:spPr>
          <a:xfrm>
            <a:off x="4446899" y="124600"/>
            <a:ext cx="4552875" cy="6048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2"/>
          <p:cNvPicPr preferRelativeResize="0">
            <a:picLocks noGrp="1"/>
          </p:cNvPicPr>
          <p:nvPr>
            <p:ph type="body" idx="1"/>
          </p:nvPr>
        </p:nvPicPr>
        <p:blipFill rotWithShape="1">
          <a:blip r:embed="rId3">
            <a:alphaModFix/>
          </a:blip>
          <a:srcRect/>
          <a:stretch/>
        </p:blipFill>
        <p:spPr>
          <a:xfrm>
            <a:off x="304800" y="762000"/>
            <a:ext cx="8458200" cy="586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6" name="Google Shape;116;p1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117" name="Google Shape;117;p18"/>
          <p:cNvPicPr preferRelativeResize="0"/>
          <p:nvPr/>
        </p:nvPicPr>
        <p:blipFill>
          <a:blip r:embed="rId3">
            <a:alphaModFix/>
          </a:blip>
          <a:stretch>
            <a:fillRect/>
          </a:stretch>
        </p:blipFill>
        <p:spPr>
          <a:xfrm>
            <a:off x="88675" y="0"/>
            <a:ext cx="9055325"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457200" y="274631"/>
            <a:ext cx="8229600" cy="53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a:solidFill>
                  <a:srgbClr val="CC4125"/>
                </a:solidFill>
              </a:rPr>
              <a:t>Bootstrap Aggregation (Bagging)</a:t>
            </a:r>
            <a:endParaRPr sz="2800">
              <a:solidFill>
                <a:srgbClr val="CC4125"/>
              </a:solidFill>
            </a:endParaRPr>
          </a:p>
        </p:txBody>
      </p:sp>
      <p:sp>
        <p:nvSpPr>
          <p:cNvPr id="420" name="Google Shape;420;p63"/>
          <p:cNvSpPr txBox="1">
            <a:spLocks noGrp="1"/>
          </p:cNvSpPr>
          <p:nvPr>
            <p:ph type="body" idx="1"/>
          </p:nvPr>
        </p:nvSpPr>
        <p:spPr>
          <a:xfrm>
            <a:off x="76625" y="1796763"/>
            <a:ext cx="3450600" cy="4074000"/>
          </a:xfrm>
          <a:prstGeom prst="rect">
            <a:avLst/>
          </a:prstGeom>
          <a:noFill/>
          <a:ln>
            <a:noFill/>
          </a:ln>
        </p:spPr>
        <p:txBody>
          <a:bodyPr spcFirstLastPara="1" wrap="square" lIns="91425" tIns="45700" rIns="91425" bIns="45700" anchor="t" anchorCtr="0">
            <a:noAutofit/>
          </a:bodyPr>
          <a:lstStyle/>
          <a:p>
            <a:pPr marL="457200" marR="0" lvl="0" indent="-381000" algn="just" rtl="0">
              <a:spcBef>
                <a:spcPts val="4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Bootstrap aggregation also known as bagging</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Designed to improve stability and accuracy of machine learning algorithms like classification and regression</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It decreases variance and helps to avoid overfitting</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Usually applied to decision table tree methods</a:t>
            </a:r>
            <a:endParaRPr sz="2400">
              <a:latin typeface="Times New Roman"/>
              <a:ea typeface="Times New Roman"/>
              <a:cs typeface="Times New Roman"/>
              <a:sym typeface="Times New Roman"/>
            </a:endParaRPr>
          </a:p>
          <a:p>
            <a:pPr marL="457200" marR="0" lvl="0" indent="0" algn="just" rtl="0">
              <a:spcBef>
                <a:spcPts val="400"/>
              </a:spcBef>
              <a:spcAft>
                <a:spcPts val="0"/>
              </a:spcAft>
              <a:buNone/>
            </a:pPr>
            <a:endParaRPr sz="2400">
              <a:latin typeface="Times New Roman"/>
              <a:ea typeface="Times New Roman"/>
              <a:cs typeface="Times New Roman"/>
              <a:sym typeface="Times New Roman"/>
            </a:endParaRPr>
          </a:p>
        </p:txBody>
      </p:sp>
      <p:pic>
        <p:nvPicPr>
          <p:cNvPr id="421" name="Google Shape;421;p63"/>
          <p:cNvPicPr preferRelativeResize="0"/>
          <p:nvPr/>
        </p:nvPicPr>
        <p:blipFill>
          <a:blip r:embed="rId3">
            <a:alphaModFix/>
          </a:blip>
          <a:stretch>
            <a:fillRect/>
          </a:stretch>
        </p:blipFill>
        <p:spPr>
          <a:xfrm>
            <a:off x="3872150" y="961925"/>
            <a:ext cx="5185001" cy="57436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4"/>
          <p:cNvPicPr preferRelativeResize="0">
            <a:picLocks noGrp="1"/>
          </p:cNvPicPr>
          <p:nvPr>
            <p:ph type="body" idx="1"/>
          </p:nvPr>
        </p:nvPicPr>
        <p:blipFill rotWithShape="1">
          <a:blip r:embed="rId3">
            <a:alphaModFix/>
          </a:blip>
          <a:srcRect/>
          <a:stretch/>
        </p:blipFill>
        <p:spPr>
          <a:xfrm>
            <a:off x="533400" y="234975"/>
            <a:ext cx="7848600" cy="5891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Bagging ( Bootstrap Aggregation)</a:t>
            </a:r>
            <a:endParaRPr/>
          </a:p>
        </p:txBody>
      </p:sp>
      <p:pic>
        <p:nvPicPr>
          <p:cNvPr id="432" name="Google Shape;432;p65"/>
          <p:cNvPicPr preferRelativeResize="0">
            <a:picLocks noGrp="1"/>
          </p:cNvPicPr>
          <p:nvPr>
            <p:ph type="body" idx="1"/>
          </p:nvPr>
        </p:nvPicPr>
        <p:blipFill rotWithShape="1">
          <a:blip r:embed="rId3">
            <a:alphaModFix/>
          </a:blip>
          <a:srcRect/>
          <a:stretch/>
        </p:blipFill>
        <p:spPr>
          <a:xfrm>
            <a:off x="838200" y="1676400"/>
            <a:ext cx="7391400" cy="4800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i="0" u="none">
                <a:solidFill>
                  <a:srgbClr val="E06666"/>
                </a:solidFill>
                <a:latin typeface="Times New Roman"/>
                <a:ea typeface="Times New Roman"/>
                <a:cs typeface="Times New Roman"/>
                <a:sym typeface="Times New Roman"/>
              </a:rPr>
              <a:t>Boosting</a:t>
            </a:r>
            <a:endParaRPr sz="2800">
              <a:solidFill>
                <a:srgbClr val="E06666"/>
              </a:solidFill>
              <a:latin typeface="Times New Roman"/>
              <a:ea typeface="Times New Roman"/>
              <a:cs typeface="Times New Roman"/>
              <a:sym typeface="Times New Roman"/>
            </a:endParaRPr>
          </a:p>
        </p:txBody>
      </p:sp>
      <p:sp>
        <p:nvSpPr>
          <p:cNvPr id="438" name="Google Shape;438;p66"/>
          <p:cNvSpPr txBox="1"/>
          <p:nvPr/>
        </p:nvSpPr>
        <p:spPr>
          <a:xfrm>
            <a:off x="-39625" y="758600"/>
            <a:ext cx="9018900" cy="5187300"/>
          </a:xfrm>
          <a:prstGeom prst="rect">
            <a:avLst/>
          </a:prstGeom>
          <a:noFill/>
          <a:ln>
            <a:noFill/>
          </a:ln>
        </p:spPr>
        <p:txBody>
          <a:bodyPr spcFirstLastPara="1" wrap="square" lIns="91425" tIns="91425" rIns="91425" bIns="91425" anchor="t" anchorCtr="0">
            <a:spAutoFit/>
          </a:bodyPr>
          <a:lstStyle/>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Boosting is an ensemble modeling technique that attempts to build  a strong classifier from the no. of weak classifiers.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It is done by building a model by using weak models in series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Firstly, a model is built from the training data</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Then, the second model is built which tries to correct the errors present in the first model</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This procedure is continued and model are added until  either the complete training data set is predicted correctly or the maximum number of models is added</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44" name="Google Shape;444;p6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445" name="Google Shape;445;p67"/>
          <p:cNvPicPr preferRelativeResize="0"/>
          <p:nvPr/>
        </p:nvPicPr>
        <p:blipFill>
          <a:blip r:embed="rId3">
            <a:alphaModFix/>
          </a:blip>
          <a:stretch>
            <a:fillRect/>
          </a:stretch>
        </p:blipFill>
        <p:spPr>
          <a:xfrm>
            <a:off x="0" y="107275"/>
            <a:ext cx="9144000" cy="6257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i="0" u="none">
                <a:solidFill>
                  <a:srgbClr val="E06666"/>
                </a:solidFill>
                <a:latin typeface="Times New Roman"/>
                <a:ea typeface="Times New Roman"/>
                <a:cs typeface="Times New Roman"/>
                <a:sym typeface="Times New Roman"/>
              </a:rPr>
              <a:t>Boosting</a:t>
            </a:r>
            <a:endParaRPr sz="2800">
              <a:solidFill>
                <a:srgbClr val="E06666"/>
              </a:solidFill>
              <a:latin typeface="Times New Roman"/>
              <a:ea typeface="Times New Roman"/>
              <a:cs typeface="Times New Roman"/>
              <a:sym typeface="Times New Roman"/>
            </a:endParaRPr>
          </a:p>
        </p:txBody>
      </p:sp>
      <p:pic>
        <p:nvPicPr>
          <p:cNvPr id="451" name="Google Shape;451;p68"/>
          <p:cNvPicPr preferRelativeResize="0">
            <a:picLocks noGrp="1"/>
          </p:cNvPicPr>
          <p:nvPr>
            <p:ph type="body" idx="1"/>
          </p:nvPr>
        </p:nvPicPr>
        <p:blipFill rotWithShape="1">
          <a:blip r:embed="rId3">
            <a:alphaModFix/>
          </a:blip>
          <a:srcRect/>
          <a:stretch/>
        </p:blipFill>
        <p:spPr>
          <a:xfrm>
            <a:off x="355025" y="873525"/>
            <a:ext cx="8421300" cy="5849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9"/>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a:solidFill>
                  <a:srgbClr val="E06666"/>
                </a:solidFill>
                <a:latin typeface="Times New Roman"/>
                <a:ea typeface="Times New Roman"/>
                <a:cs typeface="Times New Roman"/>
                <a:sym typeface="Times New Roman"/>
              </a:rPr>
              <a:t>Blending  (Stacked Generalization)</a:t>
            </a:r>
            <a:endParaRPr sz="2800">
              <a:solidFill>
                <a:srgbClr val="E06666"/>
              </a:solidFill>
              <a:latin typeface="Times New Roman"/>
              <a:ea typeface="Times New Roman"/>
              <a:cs typeface="Times New Roman"/>
              <a:sym typeface="Times New Roman"/>
            </a:endParaRPr>
          </a:p>
        </p:txBody>
      </p:sp>
      <p:sp>
        <p:nvSpPr>
          <p:cNvPr id="457" name="Google Shape;457;p69"/>
          <p:cNvSpPr txBox="1"/>
          <p:nvPr/>
        </p:nvSpPr>
        <p:spPr>
          <a:xfrm>
            <a:off x="-39625" y="758600"/>
            <a:ext cx="9018900" cy="4802400"/>
          </a:xfrm>
          <a:prstGeom prst="rect">
            <a:avLst/>
          </a:prstGeom>
          <a:noFill/>
          <a:ln>
            <a:noFill/>
          </a:ln>
        </p:spPr>
        <p:txBody>
          <a:bodyPr spcFirstLastPara="1" wrap="square" lIns="91425" tIns="91425" rIns="91425" bIns="91425" anchor="t" anchorCtr="0">
            <a:spAutoFit/>
          </a:bodyPr>
          <a:lstStyle/>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Stacking, blending and stacked generalization are all the same thing with different names.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In traditional ensemble learning, we have multiple classifiers trying to fit to a training set to approximate the target function</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Since each classifier will have its own output, we will need to find a combining mechanism to combine the results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This can be through voting (majority wins). weighted voting (some classifier has more authority than the others) , averaging the results etc…</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body" idx="1"/>
          </p:nvPr>
        </p:nvSpPr>
        <p:spPr>
          <a:xfrm>
            <a:off x="0" y="1077875"/>
            <a:ext cx="3410700" cy="5836200"/>
          </a:xfrm>
          <a:prstGeom prst="rect">
            <a:avLst/>
          </a:prstGeom>
        </p:spPr>
        <p:txBody>
          <a:bodyPr spcFirstLastPara="1" wrap="square" lIns="91425" tIns="45700" rIns="91425" bIns="45700" anchor="t" anchorCtr="0">
            <a:noAutofit/>
          </a:bodyPr>
          <a:lstStyle/>
          <a:p>
            <a:pPr marL="457200" lvl="0" indent="-381000" algn="just" rtl="0">
              <a:spcBef>
                <a:spcPts val="360"/>
              </a:spcBef>
              <a:spcAft>
                <a:spcPts val="0"/>
              </a:spcAft>
              <a:buSzPts val="2400"/>
              <a:buChar char="●"/>
            </a:pPr>
            <a:r>
              <a:rPr lang="en-US" sz="2400">
                <a:latin typeface="Times New Roman"/>
                <a:ea typeface="Times New Roman"/>
                <a:cs typeface="Times New Roman"/>
                <a:sym typeface="Times New Roman"/>
              </a:rPr>
              <a:t>In stacking, the combining mechanism is that the output of the classifiers (Level 0) will be used as training data for another classifier (Level 1) to approximate the same target function</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Basically, you let the level 1 classifier to figure out the combining mechanism</a:t>
            </a:r>
            <a:endParaRPr sz="2400">
              <a:latin typeface="Times New Roman"/>
              <a:ea typeface="Times New Roman"/>
              <a:cs typeface="Times New Roman"/>
              <a:sym typeface="Times New Roman"/>
            </a:endParaRPr>
          </a:p>
        </p:txBody>
      </p:sp>
      <p:pic>
        <p:nvPicPr>
          <p:cNvPr id="463" name="Google Shape;463;p70"/>
          <p:cNvPicPr preferRelativeResize="0"/>
          <p:nvPr/>
        </p:nvPicPr>
        <p:blipFill>
          <a:blip r:embed="rId3">
            <a:alphaModFix/>
          </a:blip>
          <a:stretch>
            <a:fillRect/>
          </a:stretch>
        </p:blipFill>
        <p:spPr>
          <a:xfrm>
            <a:off x="3524650" y="152400"/>
            <a:ext cx="5619350" cy="65532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Basic Statistics</a:t>
            </a:r>
            <a:endParaRPr>
              <a:solidFill>
                <a:srgbClr val="FF0000"/>
              </a:solidFill>
              <a:latin typeface="Times New Roman"/>
              <a:ea typeface="Times New Roman"/>
              <a:cs typeface="Times New Roman"/>
              <a:sym typeface="Times New Roman"/>
            </a:endParaRPr>
          </a:p>
        </p:txBody>
      </p:sp>
      <p:sp>
        <p:nvSpPr>
          <p:cNvPr id="469" name="Google Shape;469;p7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238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Averages</a:t>
            </a:r>
            <a:endParaRPr sz="2900">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1)Mean</a:t>
            </a:r>
            <a:endParaRPr sz="290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2)Median</a:t>
            </a:r>
            <a:endParaRPr sz="2900">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3)Mode</a:t>
            </a:r>
            <a:endParaRPr sz="2900" i="0" u="none">
              <a:solidFill>
                <a:schemeClr val="dk1"/>
              </a:solidFill>
              <a:latin typeface="Times New Roman"/>
              <a:ea typeface="Times New Roman"/>
              <a:cs typeface="Times New Roman"/>
              <a:sym typeface="Times New Roman"/>
            </a:endParaRPr>
          </a:p>
          <a:p>
            <a:pPr marL="457200" marR="0" lvl="0" indent="-412750" algn="l" rtl="0">
              <a:lnSpc>
                <a:spcPct val="100000"/>
              </a:lnSpc>
              <a:spcBef>
                <a:spcPts val="64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Variance and </a:t>
            </a:r>
            <a:r>
              <a:rPr lang="en-US" sz="2900">
                <a:latin typeface="Times New Roman"/>
                <a:ea typeface="Times New Roman"/>
                <a:cs typeface="Times New Roman"/>
                <a:sym typeface="Times New Roman"/>
              </a:rPr>
              <a:t>Covariance</a:t>
            </a:r>
            <a:endParaRPr sz="2900">
              <a:latin typeface="Times New Roman"/>
              <a:ea typeface="Times New Roman"/>
              <a:cs typeface="Times New Roman"/>
              <a:sym typeface="Times New Roman"/>
            </a:endParaRPr>
          </a:p>
          <a:p>
            <a:pPr marL="457200" marR="0" lvl="0" indent="-4127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Bias</a:t>
            </a:r>
            <a:endParaRPr sz="2900" i="0" u="none">
              <a:solidFill>
                <a:schemeClr val="dk1"/>
              </a:solidFill>
              <a:latin typeface="Times New Roman"/>
              <a:ea typeface="Times New Roman"/>
              <a:cs typeface="Times New Roman"/>
              <a:sym typeface="Times New Roman"/>
            </a:endParaRPr>
          </a:p>
          <a:p>
            <a:pPr marL="457200" marR="0" lvl="0" indent="-4127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Gaussian Function</a:t>
            </a:r>
            <a:endParaRPr sz="29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2"/>
          <p:cNvSpPr txBox="1">
            <a:spLocks noGrp="1"/>
          </p:cNvSpPr>
          <p:nvPr>
            <p:ph type="body" idx="1"/>
          </p:nvPr>
        </p:nvSpPr>
        <p:spPr>
          <a:xfrm>
            <a:off x="219650" y="362700"/>
            <a:ext cx="8467200" cy="649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40"/>
              </a:spcBef>
              <a:spcAft>
                <a:spcPts val="0"/>
              </a:spcAft>
              <a:buClr>
                <a:schemeClr val="dk1"/>
              </a:buClr>
              <a:buSzPts val="3200"/>
              <a:buFont typeface="Arial"/>
              <a:buNone/>
            </a:pPr>
            <a:r>
              <a:rPr lang="en-US" sz="2000" b="1" i="0" u="none">
                <a:solidFill>
                  <a:schemeClr val="dk1"/>
                </a:solidFill>
                <a:latin typeface="Times New Roman"/>
                <a:ea typeface="Times New Roman"/>
                <a:cs typeface="Times New Roman"/>
                <a:sym typeface="Times New Roman"/>
              </a:rPr>
              <a:t>1)Mean:</a:t>
            </a:r>
            <a:endParaRPr sz="2000" b="1">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"mean" is the average value of a dataset. It is calculated by adding up all the values in the dataset and dividing by the number of observations. The mean is a useful measure of central tendency because it is sensitive to outliers, meaning that extreme values can significantly affect the value of the mean.</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In Python, we can calculate the mean using the </a:t>
            </a:r>
            <a:r>
              <a:rPr lang="en-US" sz="2000" b="1">
                <a:latin typeface="Times New Roman"/>
                <a:ea typeface="Times New Roman"/>
                <a:cs typeface="Times New Roman"/>
                <a:sym typeface="Times New Roman"/>
              </a:rPr>
              <a:t>NumPy library,</a:t>
            </a:r>
            <a:r>
              <a:rPr lang="en-US" sz="2000">
                <a:latin typeface="Times New Roman"/>
                <a:ea typeface="Times New Roman"/>
                <a:cs typeface="Times New Roman"/>
                <a:sym typeface="Times New Roman"/>
              </a:rPr>
              <a:t> which provides a function called </a:t>
            </a:r>
            <a:r>
              <a:rPr lang="en-US" sz="2000" b="1">
                <a:latin typeface="Times New Roman"/>
                <a:ea typeface="Times New Roman"/>
                <a:cs typeface="Times New Roman"/>
                <a:sym typeface="Times New Roman"/>
              </a:rPr>
              <a:t>mean()</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lvl="0" indent="0" algn="l" rtl="0">
              <a:spcBef>
                <a:spcPts val="1800"/>
              </a:spcBef>
              <a:spcAft>
                <a:spcPts val="0"/>
              </a:spcAft>
              <a:buClr>
                <a:schemeClr val="dk1"/>
              </a:buClr>
              <a:buSzPts val="1100"/>
              <a:buFont typeface="Arial"/>
              <a:buNone/>
            </a:pPr>
            <a:r>
              <a:rPr lang="en-US" sz="2000" b="1">
                <a:latin typeface="Times New Roman"/>
                <a:ea typeface="Times New Roman"/>
                <a:cs typeface="Times New Roman"/>
                <a:sym typeface="Times New Roman"/>
              </a:rPr>
              <a:t>2) Median</a:t>
            </a:r>
            <a:endParaRPr sz="2000" b="1">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"median" is the middle value in a dataset. It is calculated by arranging the values in the dataset in order and finding the value that lies in the middle. If there are an even number of values in the dataset, the median is the average of the two middle values.</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median is a useful measure of central tendency because it is not affected by outliers, meaning that extreme values do not significantly affect the value of the median.</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In Python, we can calculate the median using the </a:t>
            </a:r>
            <a:r>
              <a:rPr lang="en-US" sz="2000" b="1">
                <a:latin typeface="Times New Roman"/>
                <a:ea typeface="Times New Roman"/>
                <a:cs typeface="Times New Roman"/>
                <a:sym typeface="Times New Roman"/>
              </a:rPr>
              <a:t>NumPy library,</a:t>
            </a:r>
            <a:r>
              <a:rPr lang="en-US" sz="2000">
                <a:latin typeface="Times New Roman"/>
                <a:ea typeface="Times New Roman"/>
                <a:cs typeface="Times New Roman"/>
                <a:sym typeface="Times New Roman"/>
              </a:rPr>
              <a:t> which provides a function called </a:t>
            </a:r>
            <a:r>
              <a:rPr lang="en-US" sz="2000" b="1">
                <a:latin typeface="Times New Roman"/>
                <a:ea typeface="Times New Roman"/>
                <a:cs typeface="Times New Roman"/>
                <a:sym typeface="Times New Roman"/>
              </a:rPr>
              <a:t>median()</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0" marR="0" lvl="0" indent="0" algn="l" rtl="0">
              <a:lnSpc>
                <a:spcPct val="100000"/>
              </a:lnSpc>
              <a:spcBef>
                <a:spcPts val="640"/>
              </a:spcBef>
              <a:spcAft>
                <a:spcPts val="0"/>
              </a:spcAft>
              <a:buClr>
                <a:schemeClr val="dk1"/>
              </a:buClr>
              <a:buSzPts val="3200"/>
              <a:buFont typeface="Arial"/>
              <a:buNone/>
            </a:pP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33400" y="401000"/>
            <a:ext cx="8229600" cy="54966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idea of a decision tree is that we break classification down into a set of choices about each feature in turn, starting at the root (base) of the tree and progressing down to the leaves, where we receive the classification decision.</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r>
              <a:rPr lang="en-US" sz="2500" i="0" u="none" strike="noStrike" cap="none">
                <a:solidFill>
                  <a:schemeClr val="dk1"/>
                </a:solidFill>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trees are very easy to understand, and can even be turned into a set of if-then rules, suitable for use in a rule induction system.</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In terms of optimisation and search, decision trees use a </a:t>
            </a:r>
            <a:r>
              <a:rPr lang="en-US" sz="2500" b="1" i="0" u="none" strike="noStrike" cap="none">
                <a:solidFill>
                  <a:schemeClr val="dk1"/>
                </a:solidFill>
                <a:latin typeface="Times New Roman"/>
                <a:ea typeface="Times New Roman"/>
                <a:cs typeface="Times New Roman"/>
                <a:sym typeface="Times New Roman"/>
              </a:rPr>
              <a:t>greedy heuristic</a:t>
            </a:r>
            <a:r>
              <a:rPr lang="en-US" sz="2500" i="0" u="none" strike="noStrike" cap="none">
                <a:solidFill>
                  <a:schemeClr val="dk1"/>
                </a:solidFill>
                <a:latin typeface="Times New Roman"/>
                <a:ea typeface="Times New Roman"/>
                <a:cs typeface="Times New Roman"/>
                <a:sym typeface="Times New Roman"/>
              </a:rPr>
              <a:t> to perform search, evaluating the possible options at the current stage of learning and making the one that seems optimal at that point.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This works well a surprisingly large amount of the time.</a:t>
            </a:r>
            <a:endParaRPr sz="25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3"/>
          <p:cNvSpPr txBox="1">
            <a:spLocks noGrp="1"/>
          </p:cNvSpPr>
          <p:nvPr>
            <p:ph type="body" idx="1"/>
          </p:nvPr>
        </p:nvSpPr>
        <p:spPr>
          <a:xfrm>
            <a:off x="219650" y="362700"/>
            <a:ext cx="8467200" cy="6495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640"/>
              </a:spcBef>
              <a:spcAft>
                <a:spcPts val="0"/>
              </a:spcAft>
              <a:buClr>
                <a:schemeClr val="dk1"/>
              </a:buClr>
              <a:buSzPts val="3200"/>
              <a:buFont typeface="Arial"/>
              <a:buNone/>
            </a:pPr>
            <a:r>
              <a:rPr lang="en-US" sz="2000" b="1">
                <a:latin typeface="Times New Roman"/>
                <a:ea typeface="Times New Roman"/>
                <a:cs typeface="Times New Roman"/>
                <a:sym typeface="Times New Roman"/>
              </a:rPr>
              <a:t>3</a:t>
            </a:r>
            <a:r>
              <a:rPr lang="en-US" sz="2200" b="1" i="0" u="none">
                <a:solidFill>
                  <a:schemeClr val="dk1"/>
                </a:solidFill>
                <a:latin typeface="Times New Roman"/>
                <a:ea typeface="Times New Roman"/>
                <a:cs typeface="Times New Roman"/>
                <a:sym typeface="Times New Roman"/>
              </a:rPr>
              <a:t>)M</a:t>
            </a:r>
            <a:r>
              <a:rPr lang="en-US" sz="2200" b="1">
                <a:latin typeface="Times New Roman"/>
                <a:ea typeface="Times New Roman"/>
                <a:cs typeface="Times New Roman"/>
                <a:sym typeface="Times New Roman"/>
              </a:rPr>
              <a:t>ode</a:t>
            </a:r>
            <a:r>
              <a:rPr lang="en-US" sz="2200" b="1" i="0" u="none">
                <a:solidFill>
                  <a:schemeClr val="dk1"/>
                </a:solidFill>
                <a:latin typeface="Times New Roman"/>
                <a:ea typeface="Times New Roman"/>
                <a:cs typeface="Times New Roman"/>
                <a:sym typeface="Times New Roman"/>
              </a:rPr>
              <a:t>:</a:t>
            </a:r>
            <a:endParaRPr sz="2200" b="1">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The "mode" is the most common value in a dataset. It is calculated by finding the value that occurs most frequently in the dataset. If there are multiple values that occur with the same frequency, the dataset is said to be bimodal, trimodal, or multimodal.</a:t>
            </a:r>
            <a:endParaRPr sz="2200">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The mode is a useful measure of central tendency because it can identify the most common value in a dataset. However, it is not a good measure of central tendency for datasets with a wide range of values or datasets with no repeating values.</a:t>
            </a:r>
            <a:endParaRPr sz="2200">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In Python, we can calculate the mode using the</a:t>
            </a:r>
            <a:r>
              <a:rPr lang="en-US" sz="2200" b="1">
                <a:latin typeface="Times New Roman"/>
                <a:ea typeface="Times New Roman"/>
                <a:cs typeface="Times New Roman"/>
                <a:sym typeface="Times New Roman"/>
              </a:rPr>
              <a:t> SciPy library,</a:t>
            </a:r>
            <a:r>
              <a:rPr lang="en-US" sz="2200">
                <a:latin typeface="Times New Roman"/>
                <a:ea typeface="Times New Roman"/>
                <a:cs typeface="Times New Roman"/>
                <a:sym typeface="Times New Roman"/>
              </a:rPr>
              <a:t> which provides a function called </a:t>
            </a:r>
            <a:r>
              <a:rPr lang="en-US" sz="2200" b="1">
                <a:latin typeface="Times New Roman"/>
                <a:ea typeface="Times New Roman"/>
                <a:cs typeface="Times New Roman"/>
                <a:sym typeface="Times New Roman"/>
              </a:rPr>
              <a:t>mode()</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chemeClr val="dk1"/>
              </a:buClr>
              <a:buSzPts val="3200"/>
              <a:buFont typeface="Arial"/>
              <a:buNone/>
            </a:pPr>
            <a:endParaRPr sz="2200">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None/>
            </a:pPr>
            <a:r>
              <a:rPr lang="en-US" sz="2200" i="0" u="none">
                <a:solidFill>
                  <a:schemeClr val="dk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485" name="Google Shape;485;p74"/>
          <p:cNvPicPr preferRelativeResize="0"/>
          <p:nvPr/>
        </p:nvPicPr>
        <p:blipFill>
          <a:blip r:embed="rId3">
            <a:alphaModFix/>
          </a:blip>
          <a:stretch>
            <a:fillRect/>
          </a:stretch>
        </p:blipFill>
        <p:spPr>
          <a:xfrm>
            <a:off x="53650" y="0"/>
            <a:ext cx="9029049" cy="4934700"/>
          </a:xfrm>
          <a:prstGeom prst="rect">
            <a:avLst/>
          </a:prstGeom>
          <a:noFill/>
          <a:ln>
            <a:noFill/>
          </a:ln>
        </p:spPr>
      </p:pic>
      <p:pic>
        <p:nvPicPr>
          <p:cNvPr id="486" name="Google Shape;486;p74"/>
          <p:cNvPicPr preferRelativeResize="0"/>
          <p:nvPr/>
        </p:nvPicPr>
        <p:blipFill>
          <a:blip r:embed="rId4">
            <a:alphaModFix/>
          </a:blip>
          <a:stretch>
            <a:fillRect/>
          </a:stretch>
        </p:blipFill>
        <p:spPr>
          <a:xfrm>
            <a:off x="2919075" y="4934688"/>
            <a:ext cx="6343650" cy="2181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5"/>
          <p:cNvSpPr txBox="1">
            <a:spLocks noGrp="1"/>
          </p:cNvSpPr>
          <p:nvPr>
            <p:ph type="title"/>
          </p:nvPr>
        </p:nvSpPr>
        <p:spPr>
          <a:xfrm>
            <a:off x="457200" y="-2"/>
            <a:ext cx="8229600" cy="554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b="1">
                <a:latin typeface="Times New Roman"/>
                <a:ea typeface="Times New Roman"/>
                <a:cs typeface="Times New Roman"/>
                <a:sym typeface="Times New Roman"/>
              </a:rPr>
              <a:t>Bias and Variance:</a:t>
            </a:r>
            <a:endParaRPr sz="2600" b="1">
              <a:latin typeface="Times New Roman"/>
              <a:ea typeface="Times New Roman"/>
              <a:cs typeface="Times New Roman"/>
              <a:sym typeface="Times New Roman"/>
            </a:endParaRPr>
          </a:p>
        </p:txBody>
      </p:sp>
      <p:sp>
        <p:nvSpPr>
          <p:cNvPr id="492" name="Google Shape;492;p75"/>
          <p:cNvSpPr txBox="1">
            <a:spLocks noGrp="1"/>
          </p:cNvSpPr>
          <p:nvPr>
            <p:ph type="body" idx="1"/>
          </p:nvPr>
        </p:nvSpPr>
        <p:spPr>
          <a:xfrm>
            <a:off x="245200" y="656425"/>
            <a:ext cx="8441700" cy="54699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200">
                <a:solidFill>
                  <a:srgbClr val="333333"/>
                </a:solidFill>
                <a:highlight>
                  <a:srgbClr val="FFFFFF"/>
                </a:highlight>
                <a:latin typeface="Times New Roman"/>
                <a:ea typeface="Times New Roman"/>
                <a:cs typeface="Times New Roman"/>
                <a:sym typeface="Times New Roman"/>
              </a:rPr>
              <a:t>Machine learning is a branch of Artificial Intelligence, which allows machines to perform data analysis and make predictions. However, if the machine learning model is not accurate, it can make predictions errors, and these prediction errors are usually known as Bias and Variance.</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The main aim of ML/data science analysts is to reduce these errors in order to get more accurate results.</a:t>
            </a:r>
            <a:endParaRPr sz="2200">
              <a:solidFill>
                <a:srgbClr val="333333"/>
              </a:solidFill>
              <a:highlight>
                <a:srgbClr val="FFFFFF"/>
              </a:highlight>
              <a:latin typeface="Times New Roman"/>
              <a:ea typeface="Times New Roman"/>
              <a:cs typeface="Times New Roman"/>
              <a:sym typeface="Times New Roman"/>
            </a:endParaRPr>
          </a:p>
          <a:p>
            <a:pPr marL="0" lvl="0" indent="0" algn="just" rtl="0">
              <a:spcBef>
                <a:spcPts val="360"/>
              </a:spcBef>
              <a:spcAft>
                <a:spcPts val="0"/>
              </a:spcAft>
              <a:buNone/>
            </a:pPr>
            <a:r>
              <a:rPr lang="en-US" sz="2200" b="1">
                <a:latin typeface="Times New Roman"/>
                <a:ea typeface="Times New Roman"/>
                <a:cs typeface="Times New Roman"/>
                <a:sym typeface="Times New Roman"/>
              </a:rPr>
              <a:t>Bias: </a:t>
            </a:r>
            <a:endParaRPr sz="2200" b="1">
              <a:latin typeface="Times New Roman"/>
              <a:ea typeface="Times New Roman"/>
              <a:cs typeface="Times New Roman"/>
              <a:sym typeface="Times New Roman"/>
            </a:endParaRPr>
          </a:p>
          <a:p>
            <a:pPr marL="0" lvl="0" indent="0" algn="just" rtl="0">
              <a:spcBef>
                <a:spcPts val="360"/>
              </a:spcBef>
              <a:spcAft>
                <a:spcPts val="0"/>
              </a:spcAft>
              <a:buNone/>
            </a:pPr>
            <a:r>
              <a:rPr lang="en-US" sz="2200">
                <a:solidFill>
                  <a:srgbClr val="333333"/>
                </a:solidFill>
                <a:highlight>
                  <a:srgbClr val="FFFFFF"/>
                </a:highlight>
                <a:latin typeface="Times New Roman"/>
                <a:ea typeface="Times New Roman"/>
                <a:cs typeface="Times New Roman"/>
                <a:sym typeface="Times New Roman"/>
              </a:rPr>
              <a:t>In general, a machine learning model analyses the data, find patterns in it and make predictions. While training, the model learns these patterns in the dataset and applies them to test data for prediction. </a:t>
            </a:r>
            <a:r>
              <a:rPr lang="en-US" sz="2200" b="1">
                <a:solidFill>
                  <a:srgbClr val="333333"/>
                </a:solidFill>
                <a:highlight>
                  <a:srgbClr val="FFFFFF"/>
                </a:highlight>
                <a:latin typeface="Times New Roman"/>
                <a:ea typeface="Times New Roman"/>
                <a:cs typeface="Times New Roman"/>
                <a:sym typeface="Times New Roman"/>
              </a:rPr>
              <a:t>While making predictions, a difference occurs between prediction values made by the model and actual values/expected values</a:t>
            </a:r>
            <a:r>
              <a:rPr lang="en-US" sz="2200">
                <a:solidFill>
                  <a:srgbClr val="333333"/>
                </a:solidFill>
                <a:highlight>
                  <a:srgbClr val="FFFFFF"/>
                </a:highlight>
                <a:latin typeface="Times New Roman"/>
                <a:ea typeface="Times New Roman"/>
                <a:cs typeface="Times New Roman"/>
                <a:sym typeface="Times New Roman"/>
              </a:rPr>
              <a:t>, </a:t>
            </a:r>
            <a:r>
              <a:rPr lang="en-US" sz="2200" b="1">
                <a:solidFill>
                  <a:srgbClr val="333333"/>
                </a:solidFill>
                <a:highlight>
                  <a:srgbClr val="FFFFFF"/>
                </a:highlight>
                <a:latin typeface="Times New Roman"/>
                <a:ea typeface="Times New Roman"/>
                <a:cs typeface="Times New Roman"/>
                <a:sym typeface="Times New Roman"/>
              </a:rPr>
              <a:t>and this difference is known as bias errors or Errors due to bias</a:t>
            </a:r>
            <a:endParaRPr sz="2200" b="1">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Our model will not be trained well with the training data. there will be high training error when we train our model with the data</a:t>
            </a:r>
            <a:endParaRPr sz="2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6"/>
          <p:cNvSpPr txBox="1">
            <a:spLocks noGrp="1"/>
          </p:cNvSpPr>
          <p:nvPr>
            <p:ph type="body" idx="1"/>
          </p:nvPr>
        </p:nvSpPr>
        <p:spPr>
          <a:xfrm>
            <a:off x="245200" y="183900"/>
            <a:ext cx="8441700" cy="59424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200" b="1">
                <a:latin typeface="Times New Roman"/>
                <a:ea typeface="Times New Roman"/>
                <a:cs typeface="Times New Roman"/>
                <a:sym typeface="Times New Roman"/>
              </a:rPr>
              <a:t>Variance : </a:t>
            </a:r>
            <a:endParaRPr sz="2200" b="1">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Roboto"/>
              <a:buChar char="●"/>
            </a:pPr>
            <a:r>
              <a:rPr lang="en-US" sz="2200">
                <a:solidFill>
                  <a:srgbClr val="333333"/>
                </a:solidFill>
                <a:highlight>
                  <a:srgbClr val="FFFFFF"/>
                </a:highlight>
                <a:latin typeface="Times New Roman"/>
                <a:ea typeface="Times New Roman"/>
                <a:cs typeface="Times New Roman"/>
                <a:sym typeface="Times New Roman"/>
              </a:rPr>
              <a:t>The variance would specify the amount of variation in the prediction </a:t>
            </a:r>
            <a:r>
              <a:rPr lang="en-US" sz="2200" b="1">
                <a:solidFill>
                  <a:srgbClr val="333333"/>
                </a:solidFill>
                <a:highlight>
                  <a:srgbClr val="FFFFFF"/>
                </a:highlight>
                <a:latin typeface="Times New Roman"/>
                <a:ea typeface="Times New Roman"/>
                <a:cs typeface="Times New Roman"/>
                <a:sym typeface="Times New Roman"/>
              </a:rPr>
              <a:t>if the different training data</a:t>
            </a:r>
            <a:r>
              <a:rPr lang="en-US" sz="2200">
                <a:solidFill>
                  <a:srgbClr val="333333"/>
                </a:solidFill>
                <a:highlight>
                  <a:srgbClr val="FFFFFF"/>
                </a:highlight>
                <a:latin typeface="Times New Roman"/>
                <a:ea typeface="Times New Roman"/>
                <a:cs typeface="Times New Roman"/>
                <a:sym typeface="Times New Roman"/>
              </a:rPr>
              <a:t> was used. In simple words, variance tells that how much a random variable is different from its expected value.</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360"/>
              </a:spcBef>
              <a:spcAft>
                <a:spcPts val="0"/>
              </a:spcAft>
              <a:buNone/>
            </a:pP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 If you train your data on training data and obtain a very low error, upon changing the data and then training  the same previous model  you experience high error. This is variance.</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360"/>
              </a:spcBef>
              <a:spcAft>
                <a:spcPts val="0"/>
              </a:spcAft>
              <a:buNone/>
            </a:pP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1200"/>
              </a:spcBef>
              <a:spcAft>
                <a:spcPts val="0"/>
              </a:spcAft>
              <a:buClr>
                <a:srgbClr val="333333"/>
              </a:buClr>
              <a:buSzPts val="2200"/>
              <a:buFont typeface="Roboto"/>
              <a:buChar char="●"/>
            </a:pPr>
            <a:r>
              <a:rPr lang="en-US" sz="2200">
                <a:solidFill>
                  <a:srgbClr val="333333"/>
                </a:solidFill>
                <a:highlight>
                  <a:srgbClr val="FFFFFF"/>
                </a:highlight>
                <a:latin typeface="Times New Roman"/>
                <a:ea typeface="Times New Roman"/>
                <a:cs typeface="Times New Roman"/>
                <a:sym typeface="Times New Roman"/>
              </a:rPr>
              <a:t>Variance errors are either of low variance or high variance.</a:t>
            </a:r>
            <a:endParaRPr sz="2200">
              <a:solidFill>
                <a:srgbClr val="333333"/>
              </a:solidFill>
              <a:highlight>
                <a:srgbClr val="FFFFFF"/>
              </a:highlight>
              <a:latin typeface="Times New Roman"/>
              <a:ea typeface="Times New Roman"/>
              <a:cs typeface="Times New Roman"/>
              <a:sym typeface="Times New Roman"/>
            </a:endParaRPr>
          </a:p>
          <a:p>
            <a:pPr marL="914400" lvl="1" indent="-368300" algn="just" rtl="0">
              <a:lnSpc>
                <a:spcPct val="115000"/>
              </a:lnSpc>
              <a:spcBef>
                <a:spcPts val="0"/>
              </a:spcBef>
              <a:spcAft>
                <a:spcPts val="0"/>
              </a:spcAft>
              <a:buClr>
                <a:srgbClr val="333333"/>
              </a:buClr>
              <a:buSzPts val="2200"/>
              <a:buFont typeface="Roboto"/>
              <a:buChar char="○"/>
            </a:pPr>
            <a:r>
              <a:rPr lang="en-US" sz="2200" b="1">
                <a:solidFill>
                  <a:srgbClr val="333333"/>
                </a:solidFill>
                <a:highlight>
                  <a:srgbClr val="FFFFFF"/>
                </a:highlight>
                <a:latin typeface="Times New Roman"/>
                <a:ea typeface="Times New Roman"/>
                <a:cs typeface="Times New Roman"/>
                <a:sym typeface="Times New Roman"/>
              </a:rPr>
              <a:t>Low variance</a:t>
            </a:r>
            <a:r>
              <a:rPr lang="en-US" sz="2200">
                <a:solidFill>
                  <a:srgbClr val="333333"/>
                </a:solidFill>
                <a:highlight>
                  <a:srgbClr val="FFFFFF"/>
                </a:highlight>
                <a:latin typeface="Times New Roman"/>
                <a:ea typeface="Times New Roman"/>
                <a:cs typeface="Times New Roman"/>
                <a:sym typeface="Times New Roman"/>
              </a:rPr>
              <a:t> means there is a small variation in the prediction of the target function with changes in the training data set. At the same time.</a:t>
            </a:r>
            <a:endParaRPr sz="2200">
              <a:solidFill>
                <a:srgbClr val="333333"/>
              </a:solidFill>
              <a:highlight>
                <a:srgbClr val="FFFFFF"/>
              </a:highlight>
              <a:latin typeface="Times New Roman"/>
              <a:ea typeface="Times New Roman"/>
              <a:cs typeface="Times New Roman"/>
              <a:sym typeface="Times New Roman"/>
            </a:endParaRPr>
          </a:p>
          <a:p>
            <a:pPr marL="914400" lvl="1" indent="-368300" algn="just" rtl="0">
              <a:lnSpc>
                <a:spcPct val="115000"/>
              </a:lnSpc>
              <a:spcBef>
                <a:spcPts val="0"/>
              </a:spcBef>
              <a:spcAft>
                <a:spcPts val="0"/>
              </a:spcAft>
              <a:buClr>
                <a:srgbClr val="333333"/>
              </a:buClr>
              <a:buSzPts val="2200"/>
              <a:buFont typeface="Roboto"/>
              <a:buChar char="○"/>
            </a:pPr>
            <a:r>
              <a:rPr lang="en-US" sz="2200" b="1">
                <a:solidFill>
                  <a:srgbClr val="333333"/>
                </a:solidFill>
                <a:highlight>
                  <a:srgbClr val="FFFFFF"/>
                </a:highlight>
                <a:latin typeface="Times New Roman"/>
                <a:ea typeface="Times New Roman"/>
                <a:cs typeface="Times New Roman"/>
                <a:sym typeface="Times New Roman"/>
              </a:rPr>
              <a:t>High variance</a:t>
            </a:r>
            <a:r>
              <a:rPr lang="en-US" sz="2200">
                <a:solidFill>
                  <a:srgbClr val="333333"/>
                </a:solidFill>
                <a:highlight>
                  <a:srgbClr val="FFFFFF"/>
                </a:highlight>
                <a:latin typeface="Times New Roman"/>
                <a:ea typeface="Times New Roman"/>
                <a:cs typeface="Times New Roman"/>
                <a:sym typeface="Times New Roman"/>
              </a:rPr>
              <a:t> shows a large variation in the prediction of the target function with changes in the training dataset.</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200" b="1">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03" name="Google Shape;503;p77"/>
          <p:cNvPicPr preferRelativeResize="0"/>
          <p:nvPr/>
        </p:nvPicPr>
        <p:blipFill>
          <a:blip r:embed="rId3">
            <a:alphaModFix/>
          </a:blip>
          <a:stretch>
            <a:fillRect/>
          </a:stretch>
        </p:blipFill>
        <p:spPr>
          <a:xfrm>
            <a:off x="0" y="107275"/>
            <a:ext cx="9044377" cy="6750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8"/>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09" name="Google Shape;509;p7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10" name="Google Shape;510;p78"/>
          <p:cNvPicPr preferRelativeResize="0"/>
          <p:nvPr/>
        </p:nvPicPr>
        <p:blipFill>
          <a:blip r:embed="rId3">
            <a:alphaModFix/>
          </a:blip>
          <a:stretch>
            <a:fillRect/>
          </a:stretch>
        </p:blipFill>
        <p:spPr>
          <a:xfrm>
            <a:off x="104725" y="94500"/>
            <a:ext cx="8901348" cy="676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9"/>
          <p:cNvSpPr txBox="1">
            <a:spLocks noGrp="1"/>
          </p:cNvSpPr>
          <p:nvPr>
            <p:ph type="title"/>
          </p:nvPr>
        </p:nvSpPr>
        <p:spPr>
          <a:xfrm>
            <a:off x="457200" y="274634"/>
            <a:ext cx="8229600" cy="318000"/>
          </a:xfrm>
          <a:prstGeom prst="rect">
            <a:avLst/>
          </a:prstGeom>
        </p:spPr>
        <p:txBody>
          <a:bodyPr spcFirstLastPara="1" wrap="square" lIns="91425" tIns="45700" rIns="91425" bIns="45700" anchor="ctr" anchorCtr="0">
            <a:noAutofit/>
          </a:bodyPr>
          <a:lstStyle/>
          <a:p>
            <a:pPr marL="0" lvl="0" indent="0" algn="l" rtl="0">
              <a:spcBef>
                <a:spcPts val="640"/>
              </a:spcBef>
              <a:spcAft>
                <a:spcPts val="0"/>
              </a:spcAft>
              <a:buNone/>
            </a:pPr>
            <a:r>
              <a:rPr lang="en-US" sz="2500" b="1">
                <a:latin typeface="Times New Roman"/>
                <a:ea typeface="Times New Roman"/>
                <a:cs typeface="Times New Roman"/>
                <a:sym typeface="Times New Roman"/>
              </a:rPr>
              <a:t>Gaussian Function</a:t>
            </a:r>
            <a:endParaRPr sz="4000" b="1"/>
          </a:p>
        </p:txBody>
      </p:sp>
      <p:sp>
        <p:nvSpPr>
          <p:cNvPr id="516" name="Google Shape;516;p79"/>
          <p:cNvSpPr txBox="1">
            <a:spLocks noGrp="1"/>
          </p:cNvSpPr>
          <p:nvPr>
            <p:ph type="body" idx="1"/>
          </p:nvPr>
        </p:nvSpPr>
        <p:spPr>
          <a:xfrm>
            <a:off x="457200" y="771375"/>
            <a:ext cx="8229600" cy="5355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Also called as normal distribution/ Bell Curve</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If our machine learning models follows gaussian distribution, then it could predict outputs correctly with high accuracy.</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Probability density function</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a:p>
          <a:p>
            <a:pPr marL="457200" lvl="0" indent="0" algn="l" rtl="0">
              <a:spcBef>
                <a:spcPts val="360"/>
              </a:spcBef>
              <a:spcAft>
                <a:spcPts val="0"/>
              </a:spcAft>
              <a:buNone/>
            </a:pPr>
            <a:endParaRPr/>
          </a:p>
          <a:p>
            <a:pPr marL="457200" lvl="0" indent="-342900" algn="l" rtl="0">
              <a:spcBef>
                <a:spcPts val="360"/>
              </a:spcBef>
              <a:spcAft>
                <a:spcPts val="0"/>
              </a:spcAft>
              <a:buSzPts val="1800"/>
              <a:buChar char="●"/>
            </a:pPr>
            <a:r>
              <a:rPr lang="en-US"/>
              <a:t>Bell curve</a:t>
            </a:r>
            <a:endParaRPr/>
          </a:p>
        </p:txBody>
      </p:sp>
      <p:pic>
        <p:nvPicPr>
          <p:cNvPr id="517" name="Google Shape;517;p79"/>
          <p:cNvPicPr preferRelativeResize="0"/>
          <p:nvPr/>
        </p:nvPicPr>
        <p:blipFill>
          <a:blip r:embed="rId3">
            <a:alphaModFix/>
          </a:blip>
          <a:stretch>
            <a:fillRect/>
          </a:stretch>
        </p:blipFill>
        <p:spPr>
          <a:xfrm>
            <a:off x="2556750" y="2878525"/>
            <a:ext cx="3154426" cy="961875"/>
          </a:xfrm>
          <a:prstGeom prst="rect">
            <a:avLst/>
          </a:prstGeom>
          <a:noFill/>
          <a:ln>
            <a:noFill/>
          </a:ln>
        </p:spPr>
      </p:pic>
      <p:pic>
        <p:nvPicPr>
          <p:cNvPr id="518" name="Google Shape;518;p79"/>
          <p:cNvPicPr preferRelativeResize="0"/>
          <p:nvPr/>
        </p:nvPicPr>
        <p:blipFill>
          <a:blip r:embed="rId4">
            <a:alphaModFix/>
          </a:blip>
          <a:stretch>
            <a:fillRect/>
          </a:stretch>
        </p:blipFill>
        <p:spPr>
          <a:xfrm>
            <a:off x="2965400" y="4538800"/>
            <a:ext cx="3805752" cy="2145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0"/>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lnSpc>
                <a:spcPct val="130000"/>
              </a:lnSpc>
              <a:spcBef>
                <a:spcPts val="400"/>
              </a:spcBef>
              <a:spcAft>
                <a:spcPts val="0"/>
              </a:spcAft>
              <a:buClr>
                <a:schemeClr val="dk1"/>
              </a:buClr>
              <a:buSzPts val="1100"/>
              <a:buFont typeface="Arial"/>
              <a:buNone/>
            </a:pPr>
            <a:r>
              <a:rPr lang="en-US" sz="2200" b="1">
                <a:solidFill>
                  <a:srgbClr val="FF0000"/>
                </a:solidFill>
                <a:highlight>
                  <a:srgbClr val="FFFFFF"/>
                </a:highlight>
                <a:latin typeface="Arial"/>
                <a:ea typeface="Arial"/>
                <a:cs typeface="Arial"/>
                <a:sym typeface="Arial"/>
              </a:rPr>
              <a:t>K-Nearest Neighbor(KNN) Algorithm</a:t>
            </a:r>
            <a:endParaRPr sz="2200" b="1">
              <a:solidFill>
                <a:srgbClr val="FF0000"/>
              </a:solidFill>
              <a:highlight>
                <a:srgbClr val="FFFFFF"/>
              </a:highlight>
              <a:latin typeface="Arial"/>
              <a:ea typeface="Arial"/>
              <a:cs typeface="Arial"/>
              <a:sym typeface="Arial"/>
            </a:endParaRPr>
          </a:p>
          <a:p>
            <a:pPr marL="0" lvl="0" indent="0" algn="ctr" rtl="0">
              <a:spcBef>
                <a:spcPts val="600"/>
              </a:spcBef>
              <a:spcAft>
                <a:spcPts val="0"/>
              </a:spcAft>
              <a:buNone/>
            </a:pPr>
            <a:endParaRPr/>
          </a:p>
        </p:txBody>
      </p:sp>
      <p:sp>
        <p:nvSpPr>
          <p:cNvPr id="524" name="Google Shape;524;p80"/>
          <p:cNvSpPr txBox="1">
            <a:spLocks noGrp="1"/>
          </p:cNvSpPr>
          <p:nvPr>
            <p:ph type="body" idx="1"/>
          </p:nvPr>
        </p:nvSpPr>
        <p:spPr>
          <a:xfrm>
            <a:off x="457200" y="733050"/>
            <a:ext cx="8229600" cy="5393100"/>
          </a:xfrm>
          <a:prstGeom prst="rect">
            <a:avLst/>
          </a:prstGeom>
        </p:spPr>
        <p:txBody>
          <a:bodyPr spcFirstLastPara="1" wrap="square" lIns="91425" tIns="45700" rIns="91425" bIns="45700" anchor="t" anchorCtr="0">
            <a:noAutofit/>
          </a:bodyPr>
          <a:lstStyle/>
          <a:p>
            <a:pPr marL="457200" marR="25400" lvl="0" indent="-355600" algn="just" rtl="0">
              <a:lnSpc>
                <a:spcPct val="156250"/>
              </a:lnSpc>
              <a:spcBef>
                <a:spcPts val="150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K-Nearest Neighbour is one of the simplest Machine Learning algorithms based on Supervised Learning technique.</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assumes the similarity between the new case/data and available cases and put the new case into the category that is most similar to the available categories.</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stores all the available data and classifies a new data point based on the similarity. This means when new data appears then it can be easily classified into a well suite category by using K- NN algorithm.</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can be used for Regression as well as for Classification but mostly it is used for the Classification problems.</a:t>
            </a:r>
            <a:endParaRPr sz="2000">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lnSpc>
                <a:spcPct val="130000"/>
              </a:lnSpc>
              <a:spcBef>
                <a:spcPts val="400"/>
              </a:spcBef>
              <a:spcAft>
                <a:spcPts val="0"/>
              </a:spcAft>
              <a:buNone/>
            </a:pPr>
            <a:r>
              <a:rPr lang="en-US" sz="2200" b="1">
                <a:solidFill>
                  <a:srgbClr val="FF0000"/>
                </a:solidFill>
                <a:highlight>
                  <a:srgbClr val="FFFFFF"/>
                </a:highlight>
                <a:latin typeface="Arial"/>
                <a:ea typeface="Arial"/>
                <a:cs typeface="Arial"/>
                <a:sym typeface="Arial"/>
              </a:rPr>
              <a:t>K-Nearest Neighbor(KNN) Algorithm</a:t>
            </a:r>
            <a:endParaRPr sz="2200" b="1">
              <a:solidFill>
                <a:srgbClr val="FF0000"/>
              </a:solidFill>
              <a:highlight>
                <a:srgbClr val="FFFFFF"/>
              </a:highlight>
              <a:latin typeface="Arial"/>
              <a:ea typeface="Arial"/>
              <a:cs typeface="Arial"/>
              <a:sym typeface="Arial"/>
            </a:endParaRPr>
          </a:p>
          <a:p>
            <a:pPr marL="0" lvl="0" indent="0" algn="ctr" rtl="0">
              <a:spcBef>
                <a:spcPts val="600"/>
              </a:spcBef>
              <a:spcAft>
                <a:spcPts val="0"/>
              </a:spcAft>
              <a:buNone/>
            </a:pPr>
            <a:endParaRPr/>
          </a:p>
        </p:txBody>
      </p:sp>
      <p:sp>
        <p:nvSpPr>
          <p:cNvPr id="530" name="Google Shape;530;p81"/>
          <p:cNvSpPr txBox="1">
            <a:spLocks noGrp="1"/>
          </p:cNvSpPr>
          <p:nvPr>
            <p:ph type="body" idx="1"/>
          </p:nvPr>
        </p:nvSpPr>
        <p:spPr>
          <a:xfrm>
            <a:off x="457200" y="733050"/>
            <a:ext cx="8229600" cy="5393100"/>
          </a:xfrm>
          <a:prstGeom prst="rect">
            <a:avLst/>
          </a:prstGeom>
        </p:spPr>
        <p:txBody>
          <a:bodyPr spcFirstLastPara="1" wrap="square" lIns="91425" tIns="45700" rIns="91425" bIns="45700" anchor="t" anchorCtr="0">
            <a:noAutofit/>
          </a:bodyPr>
          <a:lstStyle/>
          <a:p>
            <a:pPr marL="457200" marR="25400" lvl="0" indent="-355600" algn="just" rtl="0">
              <a:lnSpc>
                <a:spcPct val="156250"/>
              </a:lnSpc>
              <a:spcBef>
                <a:spcPts val="150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at the training phase just stores the dataset and when it gets new data, then it classifies that data into a category that is much similar to the new data</a:t>
            </a:r>
            <a:endParaRPr sz="2000">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This requires computing the distance to each datapoint in the training set, which is relatively expensive: if we are in normal Euclidean space, then</a:t>
            </a:r>
            <a:endParaRPr sz="2000">
              <a:latin typeface="Times New Roman"/>
              <a:ea typeface="Times New Roman"/>
              <a:cs typeface="Times New Roman"/>
              <a:sym typeface="Times New Roman"/>
            </a:endParaRPr>
          </a:p>
          <a:p>
            <a:pPr marL="457200" lvl="0" indent="0" algn="just" rtl="0">
              <a:spcBef>
                <a:spcPts val="360"/>
              </a:spcBef>
              <a:spcAft>
                <a:spcPts val="0"/>
              </a:spcAft>
              <a:buNone/>
            </a:pPr>
            <a:r>
              <a:rPr lang="en-US" sz="2000">
                <a:latin typeface="Times New Roman"/>
                <a:ea typeface="Times New Roman"/>
                <a:cs typeface="Times New Roman"/>
                <a:sym typeface="Times New Roman"/>
              </a:rPr>
              <a:t>we have to compute d subtractions and d squarings and this has to be done O(N2) times.</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355600" algn="just" rtl="0">
              <a:spcBef>
                <a:spcPts val="360"/>
              </a:spcBef>
              <a:spcAft>
                <a:spcPts val="0"/>
              </a:spcAft>
              <a:buSzPts val="2000"/>
              <a:buFont typeface="Times New Roman"/>
              <a:buChar char="★"/>
            </a:pPr>
            <a:r>
              <a:rPr lang="en-US" sz="2000">
                <a:latin typeface="Times New Roman"/>
                <a:ea typeface="Times New Roman"/>
                <a:cs typeface="Times New Roman"/>
                <a:sym typeface="Times New Roman"/>
              </a:rPr>
              <a:t> We can then identify the k nearest neighbours to the test point, and</a:t>
            </a:r>
            <a:endParaRPr sz="2000">
              <a:latin typeface="Times New Roman"/>
              <a:ea typeface="Times New Roman"/>
              <a:cs typeface="Times New Roman"/>
              <a:sym typeface="Times New Roman"/>
            </a:endParaRPr>
          </a:p>
          <a:p>
            <a:pPr marL="457200" lvl="0" indent="0" algn="just" rtl="0">
              <a:spcBef>
                <a:spcPts val="360"/>
              </a:spcBef>
              <a:spcAft>
                <a:spcPts val="0"/>
              </a:spcAft>
              <a:buNone/>
            </a:pPr>
            <a:r>
              <a:rPr lang="en-US" sz="2000">
                <a:latin typeface="Times New Roman"/>
                <a:ea typeface="Times New Roman"/>
                <a:cs typeface="Times New Roman"/>
                <a:sym typeface="Times New Roman"/>
              </a:rPr>
              <a:t>then set the class of the test point to be the most common one out of those for the nearest neighbours.</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a:spLocks noGrp="1"/>
          </p:cNvSpPr>
          <p:nvPr>
            <p:ph type="title"/>
          </p:nvPr>
        </p:nvSpPr>
        <p:spPr>
          <a:xfrm>
            <a:off x="457200" y="274633"/>
            <a:ext cx="8229600" cy="362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a:t>Steps:</a:t>
            </a:r>
            <a:endParaRPr sz="3100"/>
          </a:p>
        </p:txBody>
      </p:sp>
      <p:sp>
        <p:nvSpPr>
          <p:cNvPr id="536" name="Google Shape;536;p8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37" name="Google Shape;537;p82"/>
          <p:cNvPicPr preferRelativeResize="0"/>
          <p:nvPr/>
        </p:nvPicPr>
        <p:blipFill>
          <a:blip r:embed="rId3">
            <a:alphaModFix/>
          </a:blip>
          <a:stretch>
            <a:fillRect/>
          </a:stretch>
        </p:blipFill>
        <p:spPr>
          <a:xfrm>
            <a:off x="163700" y="873050"/>
            <a:ext cx="8705825" cy="598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457200" y="274627"/>
            <a:ext cx="8229600" cy="432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600" i="0" u="none">
                <a:solidFill>
                  <a:schemeClr val="dk1"/>
                </a:solidFill>
                <a:latin typeface="Times New Roman"/>
                <a:ea typeface="Times New Roman"/>
                <a:cs typeface="Times New Roman"/>
                <a:sym typeface="Times New Roman"/>
              </a:rPr>
              <a:t>Using Decision Tree</a:t>
            </a:r>
            <a:endParaRPr sz="3600">
              <a:latin typeface="Times New Roman"/>
              <a:ea typeface="Times New Roman"/>
              <a:cs typeface="Times New Roman"/>
              <a:sym typeface="Times New Roman"/>
            </a:endParaRPr>
          </a:p>
        </p:txBody>
      </p:sp>
      <p:sp>
        <p:nvSpPr>
          <p:cNvPr id="128" name="Google Shape;128;p20"/>
          <p:cNvSpPr txBox="1">
            <a:spLocks noGrp="1"/>
          </p:cNvSpPr>
          <p:nvPr>
            <p:ph type="body" idx="1"/>
          </p:nvPr>
        </p:nvSpPr>
        <p:spPr>
          <a:xfrm>
            <a:off x="457200" y="911850"/>
            <a:ext cx="8229600" cy="5214600"/>
          </a:xfrm>
          <a:prstGeom prst="rect">
            <a:avLst/>
          </a:prstGeom>
          <a:noFill/>
          <a:ln>
            <a:noFill/>
          </a:ln>
        </p:spPr>
        <p:txBody>
          <a:bodyPr spcFirstLastPara="1" wrap="square" lIns="91425" tIns="45700" rIns="91425" bIns="45700" anchor="t" anchorCtr="0">
            <a:noAutofit/>
          </a:bodyPr>
          <a:lstStyle/>
          <a:p>
            <a:pPr marL="342900" marR="0" lvl="0" indent="-319881" algn="just" rtl="0">
              <a:lnSpc>
                <a:spcPct val="105000"/>
              </a:lnSpc>
              <a:spcBef>
                <a:spcPts val="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As a student it can be difficult to decide what to do in the evening. </a:t>
            </a:r>
            <a:endParaRPr sz="2337" i="0" u="none" strike="noStrike" cap="none">
              <a:solidFill>
                <a:schemeClr val="dk1"/>
              </a:solidFill>
              <a:latin typeface="Times New Roman"/>
              <a:ea typeface="Times New Roman"/>
              <a:cs typeface="Times New Roman"/>
              <a:sym typeface="Times New Roman"/>
            </a:endParaRPr>
          </a:p>
          <a:p>
            <a:pPr marL="342900" marR="0" lvl="0" indent="-319881" algn="just" rtl="0">
              <a:lnSpc>
                <a:spcPct val="105000"/>
              </a:lnSpc>
              <a:spcBef>
                <a:spcPts val="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There are four things that you actually quite enjoy doing, or have to do: </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going to the pub, </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watching TV,</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 going to a party, or</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 even (gasp) studying. </a:t>
            </a:r>
            <a:endParaRPr sz="2337" i="0" u="none" strike="noStrike" cap="none">
              <a:solidFill>
                <a:schemeClr val="dk1"/>
              </a:solidFill>
              <a:latin typeface="Times New Roman"/>
              <a:ea typeface="Times New Roman"/>
              <a:cs typeface="Times New Roman"/>
              <a:sym typeface="Times New Roman"/>
            </a:endParaRPr>
          </a:p>
          <a:p>
            <a:pPr marL="342900" marR="0" lvl="0"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The choice is sometimes made for you—if you have an assignment due the next day, then you need to study, if you are feeling lazy then the pub isn’t for you, and if there isn’t a party then you can’t go to it. You are looking for a nice algorithm that will let you decide what to do each evening without having to think about it every night.</a:t>
            </a:r>
            <a:endParaRPr sz="2337">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3"/>
          <p:cNvSpPr txBox="1">
            <a:spLocks noGrp="1"/>
          </p:cNvSpPr>
          <p:nvPr>
            <p:ph type="body" idx="1"/>
          </p:nvPr>
        </p:nvSpPr>
        <p:spPr>
          <a:xfrm>
            <a:off x="225700" y="141375"/>
            <a:ext cx="8461200" cy="5985000"/>
          </a:xfrm>
          <a:prstGeom prst="rect">
            <a:avLst/>
          </a:prstGeom>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1: Selecting the optimal value of K</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K represents the number of nearest neighbors that needs to be considered while making prediction.</a:t>
            </a:r>
            <a:endParaRPr sz="17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2: Calculating distance</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To measure the similarity between target and training data points, Euclidean distance is used. Distance is calculated between each of the data points in the dataset and target point.</a:t>
            </a:r>
            <a:endParaRPr sz="17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3: Finding Nearest Neighbors</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The k data points with the smallest distances to the target point are the nearest neighbors.</a:t>
            </a:r>
            <a:endParaRPr sz="1750">
              <a:highlight>
                <a:schemeClr val="lt1"/>
              </a:highlight>
              <a:latin typeface="Times New Roman"/>
              <a:ea typeface="Times New Roman"/>
              <a:cs typeface="Times New Roman"/>
              <a:sym typeface="Times New Roman"/>
            </a:endParaRPr>
          </a:p>
          <a:p>
            <a:pPr marL="0" lvl="0" indent="0" algn="just" rtl="0">
              <a:lnSpc>
                <a:spcPct val="115000"/>
              </a:lnSpc>
              <a:spcBef>
                <a:spcPts val="1800"/>
              </a:spcBef>
              <a:spcAft>
                <a:spcPts val="0"/>
              </a:spcAft>
              <a:buNone/>
            </a:pPr>
            <a:r>
              <a:rPr lang="en-US" sz="1800" b="1">
                <a:highlight>
                  <a:schemeClr val="lt1"/>
                </a:highlight>
                <a:latin typeface="Times New Roman"/>
                <a:ea typeface="Times New Roman"/>
                <a:cs typeface="Times New Roman"/>
                <a:sym typeface="Times New Roman"/>
              </a:rPr>
              <a:t>Step 4: </a:t>
            </a:r>
            <a:r>
              <a:rPr lang="en-US" sz="1700" b="1">
                <a:highlight>
                  <a:schemeClr val="lt1"/>
                </a:highlight>
                <a:latin typeface="Times New Roman"/>
                <a:ea typeface="Times New Roman"/>
                <a:cs typeface="Times New Roman"/>
                <a:sym typeface="Times New Roman"/>
              </a:rPr>
              <a:t>Voting for Classification or Taking Average for Regression</a:t>
            </a:r>
            <a:endParaRPr sz="1700" b="1">
              <a:highlight>
                <a:schemeClr val="lt1"/>
              </a:highlight>
              <a:latin typeface="Times New Roman"/>
              <a:ea typeface="Times New Roman"/>
              <a:cs typeface="Times New Roman"/>
              <a:sym typeface="Times New Roman"/>
            </a:endParaRPr>
          </a:p>
          <a:p>
            <a:pPr marL="914400" lvl="0" indent="-336550" algn="just" rtl="0">
              <a:lnSpc>
                <a:spcPct val="158000"/>
              </a:lnSpc>
              <a:spcBef>
                <a:spcPts val="1800"/>
              </a:spcBef>
              <a:spcAft>
                <a:spcPts val="0"/>
              </a:spcAft>
              <a:buSzPts val="1700"/>
              <a:buFont typeface="Times New Roman"/>
              <a:buChar char="●"/>
            </a:pPr>
            <a:r>
              <a:rPr lang="en-US" sz="1700">
                <a:highlight>
                  <a:schemeClr val="lt1"/>
                </a:highlight>
                <a:latin typeface="Times New Roman"/>
                <a:ea typeface="Times New Roman"/>
                <a:cs typeface="Times New Roman"/>
                <a:sym typeface="Times New Roman"/>
              </a:rPr>
              <a:t>In the classification problem, the class labels of are determined by performing majority voting. The class with the most occurrences among the neighbors becomes the predicted class for the target data point.</a:t>
            </a:r>
            <a:endParaRPr sz="1700">
              <a:highlight>
                <a:schemeClr val="lt1"/>
              </a:highlight>
              <a:latin typeface="Times New Roman"/>
              <a:ea typeface="Times New Roman"/>
              <a:cs typeface="Times New Roman"/>
              <a:sym typeface="Times New Roman"/>
            </a:endParaRPr>
          </a:p>
          <a:p>
            <a:pPr marL="457200" lvl="0" indent="0" algn="l" rtl="0">
              <a:lnSpc>
                <a:spcPct val="115000"/>
              </a:lnSpc>
              <a:spcBef>
                <a:spcPts val="1800"/>
              </a:spcBef>
              <a:spcAft>
                <a:spcPts val="0"/>
              </a:spcAft>
              <a:buNone/>
            </a:pPr>
            <a:endParaRPr sz="1800" b="1">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endParaRPr sz="36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4"/>
          <p:cNvSpPr txBox="1">
            <a:spLocks noGrp="1"/>
          </p:cNvSpPr>
          <p:nvPr>
            <p:ph type="body" idx="1"/>
          </p:nvPr>
        </p:nvSpPr>
        <p:spPr>
          <a:xfrm>
            <a:off x="225700" y="141375"/>
            <a:ext cx="8461200" cy="5985000"/>
          </a:xfrm>
          <a:prstGeom prst="rect">
            <a:avLst/>
          </a:prstGeom>
        </p:spPr>
        <p:txBody>
          <a:bodyPr spcFirstLastPara="1" wrap="square" lIns="91425" tIns="45700" rIns="91425" bIns="45700" anchor="t" anchorCtr="0">
            <a:noAutofit/>
          </a:bodyPr>
          <a:lstStyle/>
          <a:p>
            <a:pPr marL="914400" lvl="0" indent="-355600" algn="just" rtl="0">
              <a:lnSpc>
                <a:spcPct val="158000"/>
              </a:lnSpc>
              <a:spcBef>
                <a:spcPts val="0"/>
              </a:spcBef>
              <a:spcAft>
                <a:spcPts val="0"/>
              </a:spcAft>
              <a:buSzPts val="2000"/>
              <a:buFont typeface="Times New Roman"/>
              <a:buChar char="●"/>
            </a:pPr>
            <a:r>
              <a:rPr lang="en-US" sz="2000">
                <a:highlight>
                  <a:schemeClr val="lt1"/>
                </a:highlight>
                <a:latin typeface="Times New Roman"/>
                <a:ea typeface="Times New Roman"/>
                <a:cs typeface="Times New Roman"/>
                <a:sym typeface="Times New Roman"/>
              </a:rPr>
              <a:t>In the regression problem, the class label is calculated by taking average of the target values of K nearest neighbors. The calculated average value becomes the predicted output for the target data point.</a:t>
            </a:r>
            <a:endParaRPr sz="2000">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r>
              <a:rPr lang="en-US" sz="2000">
                <a:highlight>
                  <a:schemeClr val="lt1"/>
                </a:highlight>
                <a:latin typeface="Times New Roman"/>
                <a:ea typeface="Times New Roman"/>
                <a:cs typeface="Times New Roman"/>
                <a:sym typeface="Times New Roman"/>
              </a:rPr>
              <a:t>The algorithm calculates the distance between x and each data point  in X using a distance metric, such as Euclidean distance:</a:t>
            </a:r>
            <a:endParaRPr sz="2000">
              <a:highlight>
                <a:schemeClr val="lt1"/>
              </a:highlight>
              <a:latin typeface="Times New Roman"/>
              <a:ea typeface="Times New Roman"/>
              <a:cs typeface="Times New Roman"/>
              <a:sym typeface="Times New Roman"/>
            </a:endParaRPr>
          </a:p>
          <a:p>
            <a:pPr marL="0" lvl="0" indent="0" algn="just" rtl="0">
              <a:lnSpc>
                <a:spcPct val="158000"/>
              </a:lnSpc>
              <a:spcBef>
                <a:spcPts val="0"/>
              </a:spcBef>
              <a:spcAft>
                <a:spcPts val="0"/>
              </a:spcAft>
              <a:buNone/>
            </a:pPr>
            <a:r>
              <a:rPr lang="en-US" sz="2000">
                <a:highlight>
                  <a:schemeClr val="lt1"/>
                </a:highlight>
                <a:latin typeface="Times New Roman"/>
                <a:ea typeface="Times New Roman"/>
                <a:cs typeface="Times New Roman"/>
                <a:sym typeface="Times New Roman"/>
              </a:rPr>
              <a:t> </a:t>
            </a:r>
            <a:endParaRPr sz="2000">
              <a:highlight>
                <a:schemeClr val="lt1"/>
              </a:highlight>
              <a:latin typeface="Times New Roman"/>
              <a:ea typeface="Times New Roman"/>
              <a:cs typeface="Times New Roman"/>
              <a:sym typeface="Times New Roman"/>
            </a:endParaRPr>
          </a:p>
          <a:p>
            <a:pPr marL="457200" lvl="0" indent="0" algn="l" rtl="0">
              <a:spcBef>
                <a:spcPts val="1800"/>
              </a:spcBef>
              <a:spcAft>
                <a:spcPts val="0"/>
              </a:spcAft>
              <a:buNone/>
            </a:pPr>
            <a:r>
              <a:rPr lang="en-US" sz="2000" b="1">
                <a:highlight>
                  <a:schemeClr val="lt1"/>
                </a:highlight>
                <a:latin typeface="Times New Roman"/>
                <a:ea typeface="Times New Roman"/>
                <a:cs typeface="Times New Roman"/>
                <a:sym typeface="Times New Roman"/>
              </a:rPr>
              <a:t>(or)</a:t>
            </a:r>
            <a:endParaRPr sz="2000" b="1">
              <a:highlight>
                <a:schemeClr val="lt1"/>
              </a:highlight>
              <a:latin typeface="Times New Roman"/>
              <a:ea typeface="Times New Roman"/>
              <a:cs typeface="Times New Roman"/>
              <a:sym typeface="Times New Roman"/>
            </a:endParaRPr>
          </a:p>
          <a:p>
            <a:pPr marL="457200" lvl="0" indent="0" algn="l" rtl="0">
              <a:spcBef>
                <a:spcPts val="360"/>
              </a:spcBef>
              <a:spcAft>
                <a:spcPts val="0"/>
              </a:spcAft>
              <a:buNone/>
            </a:pPr>
            <a:endParaRPr sz="2000" b="1">
              <a:highlight>
                <a:schemeClr val="lt1"/>
              </a:highlight>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355600" algn="just" rtl="0">
              <a:spcBef>
                <a:spcPts val="360"/>
              </a:spcBef>
              <a:spcAft>
                <a:spcPts val="0"/>
              </a:spcAft>
              <a:buSzPts val="2000"/>
              <a:buFont typeface="Times New Roman"/>
              <a:buChar char="•"/>
            </a:pPr>
            <a:r>
              <a:rPr lang="en-US" sz="2000">
                <a:latin typeface="Times New Roman"/>
                <a:ea typeface="Times New Roman"/>
                <a:cs typeface="Times New Roman"/>
                <a:sym typeface="Times New Roman"/>
              </a:rPr>
              <a:t>Nearest neighbour methods are sensitive to noise, too large and the accuracy reduces as points that are too far away are considered. Some possible effects of changing the size of k on the decision boundary.</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p:txBody>
      </p:sp>
      <p:pic>
        <p:nvPicPr>
          <p:cNvPr id="548" name="Google Shape;548;p84"/>
          <p:cNvPicPr preferRelativeResize="0"/>
          <p:nvPr/>
        </p:nvPicPr>
        <p:blipFill>
          <a:blip r:embed="rId3">
            <a:alphaModFix/>
          </a:blip>
          <a:stretch>
            <a:fillRect/>
          </a:stretch>
        </p:blipFill>
        <p:spPr>
          <a:xfrm>
            <a:off x="2211025" y="2719550"/>
            <a:ext cx="3310100" cy="534600"/>
          </a:xfrm>
          <a:prstGeom prst="rect">
            <a:avLst/>
          </a:prstGeom>
          <a:noFill/>
          <a:ln>
            <a:noFill/>
          </a:ln>
        </p:spPr>
      </p:pic>
      <p:pic>
        <p:nvPicPr>
          <p:cNvPr id="549" name="Google Shape;549;p84"/>
          <p:cNvPicPr preferRelativeResize="0"/>
          <p:nvPr/>
        </p:nvPicPr>
        <p:blipFill>
          <a:blip r:embed="rId4">
            <a:alphaModFix/>
          </a:blip>
          <a:stretch>
            <a:fillRect/>
          </a:stretch>
        </p:blipFill>
        <p:spPr>
          <a:xfrm>
            <a:off x="2793900" y="3664625"/>
            <a:ext cx="3037250" cy="426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a:spLocks noGrp="1"/>
          </p:cNvSpPr>
          <p:nvPr>
            <p:ph type="body" idx="1"/>
          </p:nvPr>
        </p:nvSpPr>
        <p:spPr>
          <a:xfrm>
            <a:off x="188500" y="203375"/>
            <a:ext cx="8780100" cy="61515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sz="2400">
                <a:latin typeface="Times New Roman"/>
                <a:ea typeface="Times New Roman"/>
                <a:cs typeface="Times New Roman"/>
                <a:sym typeface="Times New Roman"/>
              </a:rPr>
              <a:t>The k-nearest neighbours algorithm the bias-variance decomposition can be computed as:</a:t>
            </a:r>
            <a:endParaRPr sz="2400">
              <a:latin typeface="Times New Roman"/>
              <a:ea typeface="Times New Roman"/>
              <a:cs typeface="Times New Roman"/>
              <a:sym typeface="Times New Roman"/>
            </a:endParaRPr>
          </a:p>
          <a:p>
            <a:pPr marL="0" lvl="0" indent="0" algn="l" rtl="0">
              <a:spcBef>
                <a:spcPts val="360"/>
              </a:spcBef>
              <a:spcAft>
                <a:spcPts val="0"/>
              </a:spcAft>
              <a:buNone/>
            </a:pPr>
            <a:endParaRPr/>
          </a:p>
        </p:txBody>
      </p:sp>
      <p:pic>
        <p:nvPicPr>
          <p:cNvPr id="555" name="Google Shape;555;p85"/>
          <p:cNvPicPr preferRelativeResize="0"/>
          <p:nvPr/>
        </p:nvPicPr>
        <p:blipFill>
          <a:blip r:embed="rId3">
            <a:alphaModFix/>
          </a:blip>
          <a:stretch>
            <a:fillRect/>
          </a:stretch>
        </p:blipFill>
        <p:spPr>
          <a:xfrm>
            <a:off x="1795788" y="1164838"/>
            <a:ext cx="4733925" cy="733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500" b="1" i="0" u="none">
                <a:solidFill>
                  <a:srgbClr val="FF0000"/>
                </a:solidFill>
              </a:rPr>
              <a:t>Unsupervised Learning</a:t>
            </a:r>
            <a:endParaRPr sz="3500" b="1">
              <a:solidFill>
                <a:srgbClr val="FF0000"/>
              </a:solidFill>
            </a:endParaRPr>
          </a:p>
        </p:txBody>
      </p:sp>
      <p:sp>
        <p:nvSpPr>
          <p:cNvPr id="561" name="Google Shape;561;p8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11150" algn="just" rtl="0">
              <a:lnSpc>
                <a:spcPct val="100000"/>
              </a:lnSpc>
              <a:spcBef>
                <a:spcPts val="0"/>
              </a:spcBef>
              <a:spcAft>
                <a:spcPts val="0"/>
              </a:spcAft>
              <a:buClr>
                <a:schemeClr val="dk1"/>
              </a:buClr>
              <a:buSzPts val="2700"/>
              <a:buFont typeface="Times New Roman"/>
              <a:buChar char="•"/>
            </a:pPr>
            <a:r>
              <a:rPr lang="en-US" sz="2700" i="0" u="none">
                <a:solidFill>
                  <a:schemeClr val="dk1"/>
                </a:solidFill>
                <a:latin typeface="Times New Roman"/>
                <a:ea typeface="Times New Roman"/>
                <a:cs typeface="Times New Roman"/>
                <a:sym typeface="Times New Roman"/>
              </a:rPr>
              <a:t>The aim of unsupervised learning is to find clusters of similar inputs in the data without being explicitly told that these data points belong to one class and those to a different class. Instead, the algorithm has to discover the similarities for itself.</a:t>
            </a:r>
            <a:endParaRPr sz="2700">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7"/>
          <p:cNvSpPr txBox="1">
            <a:spLocks noGrp="1"/>
          </p:cNvSpPr>
          <p:nvPr>
            <p:ph type="title"/>
          </p:nvPr>
        </p:nvSpPr>
        <p:spPr>
          <a:xfrm>
            <a:off x="457200" y="540682"/>
            <a:ext cx="8229600" cy="434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000">
                <a:latin typeface="Times New Roman"/>
                <a:ea typeface="Times New Roman"/>
                <a:cs typeface="Times New Roman"/>
                <a:sym typeface="Times New Roman"/>
              </a:rPr>
              <a:t>K-Means </a:t>
            </a:r>
            <a:r>
              <a:rPr lang="en-US" sz="3000">
                <a:solidFill>
                  <a:srgbClr val="610B38"/>
                </a:solidFill>
                <a:highlight>
                  <a:srgbClr val="FFFFFF"/>
                </a:highlight>
                <a:latin typeface="Times New Roman"/>
                <a:ea typeface="Times New Roman"/>
                <a:cs typeface="Times New Roman"/>
                <a:sym typeface="Times New Roman"/>
              </a:rPr>
              <a:t>Clustering Algorithm</a:t>
            </a:r>
            <a:endParaRPr sz="3000">
              <a:solidFill>
                <a:srgbClr val="610B38"/>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567" name="Google Shape;567;p87"/>
          <p:cNvSpPr txBox="1">
            <a:spLocks noGrp="1"/>
          </p:cNvSpPr>
          <p:nvPr>
            <p:ph type="body" idx="1"/>
          </p:nvPr>
        </p:nvSpPr>
        <p:spPr>
          <a:xfrm>
            <a:off x="457200" y="694675"/>
            <a:ext cx="8229600" cy="5431500"/>
          </a:xfrm>
          <a:prstGeom prst="rect">
            <a:avLst/>
          </a:prstGeom>
        </p:spPr>
        <p:txBody>
          <a:bodyPr spcFirstLastPara="1" wrap="square" lIns="91425" tIns="45700" rIns="91425" bIns="45700" anchor="t" anchorCtr="0">
            <a:noAutofit/>
          </a:bodyPr>
          <a:lstStyle/>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K-Means Clustering is an unsupervised learning algorithm that is used to solve the clustering problems</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K-Means Clustering is an </a:t>
            </a:r>
            <a:r>
              <a:rPr lang="en-US" sz="2200">
                <a:solidFill>
                  <a:srgbClr val="008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Unsupervised Learning algorithm</a:t>
            </a:r>
            <a:r>
              <a:rPr lang="en-US" sz="2200">
                <a:solidFill>
                  <a:srgbClr val="333333"/>
                </a:solidFill>
                <a:highlight>
                  <a:srgbClr val="FFFFFF"/>
                </a:highlight>
                <a:latin typeface="Times New Roman"/>
                <a:ea typeface="Times New Roman"/>
                <a:cs typeface="Times New Roman"/>
                <a:sym typeface="Times New Roman"/>
              </a:rPr>
              <a:t>, which groups the unlabeled dataset into different clusters. Here K defines the number of pre-defined clusters that need to be created in the process, as if K=2, there will be two clusters, and for K=3, there will be three clusters, and so on.</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It allows us to cluster the data into different groups and a convenient way to discover the categories of groups in the unlabeled dataset on its own without the need for any training.</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It is a centroid-based algorithm, where each cluster is associated with a centroid. The main aim of this algorithm is to minimize the sum of distances between the data point and their corresponding clusters.</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The algorithm takes the unlabeled dataset as input, divides the dataset into k-number of clusters, and repeats the process until it does not find the best clusters. The value of k should be predetermined in this algorithm.</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0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88"/>
          <p:cNvPicPr preferRelativeResize="0">
            <a:picLocks noGrp="1"/>
          </p:cNvPicPr>
          <p:nvPr>
            <p:ph type="body" idx="1"/>
          </p:nvPr>
        </p:nvPicPr>
        <p:blipFill rotWithShape="1">
          <a:blip r:embed="rId3">
            <a:alphaModFix/>
          </a:blip>
          <a:srcRect/>
          <a:stretch/>
        </p:blipFill>
        <p:spPr>
          <a:xfrm>
            <a:off x="606300" y="361600"/>
            <a:ext cx="7315200" cy="5897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89"/>
          <p:cNvPicPr preferRelativeResize="0"/>
          <p:nvPr/>
        </p:nvPicPr>
        <p:blipFill>
          <a:blip r:embed="rId3">
            <a:alphaModFix/>
          </a:blip>
          <a:stretch>
            <a:fillRect/>
          </a:stretch>
        </p:blipFill>
        <p:spPr>
          <a:xfrm>
            <a:off x="138900" y="-193475"/>
            <a:ext cx="9065450" cy="68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74632"/>
            <a:ext cx="8229600" cy="43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steps:</a:t>
            </a:r>
            <a:endParaRPr sz="3400"/>
          </a:p>
        </p:txBody>
      </p:sp>
      <p:sp>
        <p:nvSpPr>
          <p:cNvPr id="583" name="Google Shape;583;p90"/>
          <p:cNvSpPr txBox="1">
            <a:spLocks noGrp="1"/>
          </p:cNvSpPr>
          <p:nvPr>
            <p:ph type="body" idx="1"/>
          </p:nvPr>
        </p:nvSpPr>
        <p:spPr>
          <a:xfrm>
            <a:off x="457200" y="848250"/>
            <a:ext cx="8229600" cy="5277900"/>
          </a:xfrm>
          <a:prstGeom prst="rect">
            <a:avLst/>
          </a:prstGeom>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Step-1:</a:t>
            </a:r>
            <a:r>
              <a:rPr lang="en-US" sz="2000">
                <a:solidFill>
                  <a:srgbClr val="333333"/>
                </a:solidFill>
                <a:highlight>
                  <a:srgbClr val="FFFFFF"/>
                </a:highlight>
                <a:latin typeface="Times New Roman"/>
                <a:ea typeface="Times New Roman"/>
                <a:cs typeface="Times New Roman"/>
                <a:sym typeface="Times New Roman"/>
              </a:rPr>
              <a:t> Select the number K to decide the number of clusters.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Step-2:</a:t>
            </a:r>
            <a:r>
              <a:rPr lang="en-US" sz="2000">
                <a:solidFill>
                  <a:srgbClr val="333333"/>
                </a:solidFill>
                <a:highlight>
                  <a:srgbClr val="FFFFFF"/>
                </a:highlight>
                <a:latin typeface="Times New Roman"/>
                <a:ea typeface="Times New Roman"/>
                <a:cs typeface="Times New Roman"/>
                <a:sym typeface="Times New Roman"/>
              </a:rPr>
              <a:t> Select random K points or centroids. (It can be other from the input dataset).</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Step-3:</a:t>
            </a:r>
            <a:r>
              <a:rPr lang="en-US" sz="2000">
                <a:solidFill>
                  <a:srgbClr val="333333"/>
                </a:solidFill>
                <a:highlight>
                  <a:srgbClr val="FFFFFF"/>
                </a:highlight>
                <a:latin typeface="Times New Roman"/>
                <a:ea typeface="Times New Roman"/>
                <a:cs typeface="Times New Roman"/>
                <a:sym typeface="Times New Roman"/>
              </a:rPr>
              <a:t> Assign each data point to their closest centroid, which will form the predefined K clusters.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Step-4:</a:t>
            </a:r>
            <a:r>
              <a:rPr lang="en-US" sz="2000">
                <a:solidFill>
                  <a:srgbClr val="333333"/>
                </a:solidFill>
                <a:highlight>
                  <a:srgbClr val="FFFFFF"/>
                </a:highlight>
                <a:latin typeface="Times New Roman"/>
                <a:ea typeface="Times New Roman"/>
                <a:cs typeface="Times New Roman"/>
                <a:sym typeface="Times New Roman"/>
              </a:rPr>
              <a:t> Calculate the variance and place a new centroid of each cluster.</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Step-5:</a:t>
            </a:r>
            <a:r>
              <a:rPr lang="en-US" sz="2000">
                <a:solidFill>
                  <a:srgbClr val="333333"/>
                </a:solidFill>
                <a:highlight>
                  <a:srgbClr val="FFFFFF"/>
                </a:highlight>
                <a:latin typeface="Times New Roman"/>
                <a:ea typeface="Times New Roman"/>
                <a:cs typeface="Times New Roman"/>
                <a:sym typeface="Times New Roman"/>
              </a:rPr>
              <a:t> Repeat the third steps, which means reassign each datapoint to the new closest centroid of each cluster.</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Step-6:</a:t>
            </a:r>
            <a:r>
              <a:rPr lang="en-US" sz="2000">
                <a:solidFill>
                  <a:srgbClr val="333333"/>
                </a:solidFill>
                <a:highlight>
                  <a:srgbClr val="FFFFFF"/>
                </a:highlight>
                <a:latin typeface="Times New Roman"/>
                <a:ea typeface="Times New Roman"/>
                <a:cs typeface="Times New Roman"/>
                <a:sym typeface="Times New Roman"/>
              </a:rPr>
              <a:t> If any reassignment occurs, then go to step-4 else go to FINISH.</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Step-7</a:t>
            </a:r>
            <a:r>
              <a:rPr lang="en-US" sz="2000">
                <a:solidFill>
                  <a:srgbClr val="333333"/>
                </a:solidFill>
                <a:highlight>
                  <a:srgbClr val="FFFFFF"/>
                </a:highlight>
                <a:latin typeface="Times New Roman"/>
                <a:ea typeface="Times New Roman"/>
                <a:cs typeface="Times New Roman"/>
                <a:sym typeface="Times New Roman"/>
              </a:rPr>
              <a:t>: The model is ready.</a:t>
            </a:r>
            <a:endParaRPr sz="2000">
              <a:solidFill>
                <a:srgbClr val="333333"/>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1"/>
          <p:cNvSpPr txBox="1">
            <a:spLocks noGrp="1"/>
          </p:cNvSpPr>
          <p:nvPr>
            <p:ph type="title"/>
          </p:nvPr>
        </p:nvSpPr>
        <p:spPr>
          <a:xfrm>
            <a:off x="188500" y="274625"/>
            <a:ext cx="8498400" cy="511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Example:</a:t>
            </a:r>
            <a:endParaRPr sz="3400">
              <a:latin typeface="Times New Roman"/>
              <a:ea typeface="Times New Roman"/>
              <a:cs typeface="Times New Roman"/>
              <a:sym typeface="Times New Roman"/>
            </a:endParaRPr>
          </a:p>
        </p:txBody>
      </p:sp>
      <p:sp>
        <p:nvSpPr>
          <p:cNvPr id="589" name="Google Shape;589;p91"/>
          <p:cNvSpPr txBox="1">
            <a:spLocks noGrp="1"/>
          </p:cNvSpPr>
          <p:nvPr>
            <p:ph type="body" idx="1"/>
          </p:nvPr>
        </p:nvSpPr>
        <p:spPr>
          <a:xfrm>
            <a:off x="457200" y="935075"/>
            <a:ext cx="8229600" cy="5191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90" name="Google Shape;590;p91"/>
          <p:cNvPicPr preferRelativeResize="0"/>
          <p:nvPr/>
        </p:nvPicPr>
        <p:blipFill>
          <a:blip r:embed="rId3">
            <a:alphaModFix/>
          </a:blip>
          <a:stretch>
            <a:fillRect/>
          </a:stretch>
        </p:blipFill>
        <p:spPr>
          <a:xfrm>
            <a:off x="0" y="935075"/>
            <a:ext cx="9143998" cy="51912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92"/>
          <p:cNvPicPr preferRelativeResize="0"/>
          <p:nvPr/>
        </p:nvPicPr>
        <p:blipFill>
          <a:blip r:embed="rId3">
            <a:alphaModFix/>
          </a:blip>
          <a:stretch>
            <a:fillRect/>
          </a:stretch>
        </p:blipFill>
        <p:spPr>
          <a:xfrm>
            <a:off x="0" y="152400"/>
            <a:ext cx="8991599" cy="663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body" idx="1"/>
          </p:nvPr>
        </p:nvSpPr>
        <p:spPr>
          <a:xfrm>
            <a:off x="457200" y="145600"/>
            <a:ext cx="8229600" cy="63315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Each evening you start at the top (root) of the tree and check whether any of your friends know about a party that night. If there is one, then you need to go, regardless. </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Only if there is not a party do you worry about whether or not you have an assignment deadline coming up. If there is a crucial deadline, then you have to study, but if there is nothing that is urgent for the next few days, you think about how you feel.</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 A sudden burst of energy might make you study, but otherwise you’ll be slumped in front of the TV indulging  your favorite movie or series rather than studying.</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Of course, near the start of the semester when there are no assignments to do, and you are feeling rich, you’ll be in the pub.</a:t>
            </a:r>
            <a:endParaRPr sz="25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3"/>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01" name="Google Shape;601;p9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02" name="Google Shape;602;p93"/>
          <p:cNvPicPr preferRelativeResize="0"/>
          <p:nvPr/>
        </p:nvPicPr>
        <p:blipFill>
          <a:blip r:embed="rId3">
            <a:alphaModFix/>
          </a:blip>
          <a:stretch>
            <a:fillRect/>
          </a:stretch>
        </p:blipFill>
        <p:spPr>
          <a:xfrm>
            <a:off x="0" y="0"/>
            <a:ext cx="8770302" cy="3266550"/>
          </a:xfrm>
          <a:prstGeom prst="rect">
            <a:avLst/>
          </a:prstGeom>
          <a:noFill/>
          <a:ln>
            <a:noFill/>
          </a:ln>
        </p:spPr>
      </p:pic>
      <p:pic>
        <p:nvPicPr>
          <p:cNvPr id="603" name="Google Shape;603;p93"/>
          <p:cNvPicPr preferRelativeResize="0"/>
          <p:nvPr/>
        </p:nvPicPr>
        <p:blipFill>
          <a:blip r:embed="rId4">
            <a:alphaModFix/>
          </a:blip>
          <a:stretch>
            <a:fillRect/>
          </a:stretch>
        </p:blipFill>
        <p:spPr>
          <a:xfrm>
            <a:off x="0" y="3814575"/>
            <a:ext cx="8770300" cy="37005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4"/>
          <p:cNvSpPr txBox="1">
            <a:spLocks noGrp="1"/>
          </p:cNvSpPr>
          <p:nvPr>
            <p:ph type="title"/>
          </p:nvPr>
        </p:nvSpPr>
        <p:spPr>
          <a:xfrm>
            <a:off x="89300" y="274625"/>
            <a:ext cx="8597400" cy="387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latin typeface="Times New Roman"/>
                <a:ea typeface="Times New Roman"/>
                <a:cs typeface="Times New Roman"/>
                <a:sym typeface="Times New Roman"/>
              </a:rPr>
              <a:t>Assign the data points to particular cluster, which is having smallest value</a:t>
            </a:r>
            <a:endParaRPr sz="2600">
              <a:latin typeface="Times New Roman"/>
              <a:ea typeface="Times New Roman"/>
              <a:cs typeface="Times New Roman"/>
              <a:sym typeface="Times New Roman"/>
            </a:endParaRPr>
          </a:p>
        </p:txBody>
      </p:sp>
      <p:pic>
        <p:nvPicPr>
          <p:cNvPr id="609" name="Google Shape;609;p94"/>
          <p:cNvPicPr preferRelativeResize="0"/>
          <p:nvPr/>
        </p:nvPicPr>
        <p:blipFill>
          <a:blip r:embed="rId3">
            <a:alphaModFix/>
          </a:blip>
          <a:stretch>
            <a:fillRect/>
          </a:stretch>
        </p:blipFill>
        <p:spPr>
          <a:xfrm>
            <a:off x="152400" y="814625"/>
            <a:ext cx="8839203" cy="363897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5"/>
          <p:cNvSpPr txBox="1">
            <a:spLocks noGrp="1"/>
          </p:cNvSpPr>
          <p:nvPr>
            <p:ph type="title"/>
          </p:nvPr>
        </p:nvSpPr>
        <p:spPr>
          <a:xfrm>
            <a:off x="457200" y="274626"/>
            <a:ext cx="82296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Calculate the new centroid,  update the initial centroid with new centroid.</a:t>
            </a:r>
            <a:endParaRPr sz="2500">
              <a:latin typeface="Times New Roman"/>
              <a:ea typeface="Times New Roman"/>
              <a:cs typeface="Times New Roman"/>
              <a:sym typeface="Times New Roman"/>
            </a:endParaRPr>
          </a:p>
        </p:txBody>
      </p:sp>
      <p:pic>
        <p:nvPicPr>
          <p:cNvPr id="615" name="Google Shape;615;p95"/>
          <p:cNvPicPr preferRelativeResize="0"/>
          <p:nvPr/>
        </p:nvPicPr>
        <p:blipFill>
          <a:blip r:embed="rId3">
            <a:alphaModFix/>
          </a:blip>
          <a:stretch>
            <a:fillRect/>
          </a:stretch>
        </p:blipFill>
        <p:spPr>
          <a:xfrm>
            <a:off x="240900" y="1245100"/>
            <a:ext cx="3221575" cy="5208626"/>
          </a:xfrm>
          <a:prstGeom prst="rect">
            <a:avLst/>
          </a:prstGeom>
          <a:noFill/>
          <a:ln>
            <a:noFill/>
          </a:ln>
        </p:spPr>
      </p:pic>
      <p:pic>
        <p:nvPicPr>
          <p:cNvPr id="616" name="Google Shape;616;p95"/>
          <p:cNvPicPr preferRelativeResize="0"/>
          <p:nvPr/>
        </p:nvPicPr>
        <p:blipFill>
          <a:blip r:embed="rId4">
            <a:alphaModFix/>
          </a:blip>
          <a:stretch>
            <a:fillRect/>
          </a:stretch>
        </p:blipFill>
        <p:spPr>
          <a:xfrm>
            <a:off x="3947250" y="835850"/>
            <a:ext cx="9144000" cy="52086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6"/>
          <p:cNvSpPr txBox="1">
            <a:spLocks noGrp="1"/>
          </p:cNvSpPr>
          <p:nvPr>
            <p:ph type="title"/>
          </p:nvPr>
        </p:nvSpPr>
        <p:spPr>
          <a:xfrm>
            <a:off x="457200" y="274632"/>
            <a:ext cx="82296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Again calculate the distance between the data points and assign to cluster</a:t>
            </a:r>
            <a:endParaRPr sz="2500">
              <a:latin typeface="Times New Roman"/>
              <a:ea typeface="Times New Roman"/>
              <a:cs typeface="Times New Roman"/>
              <a:sym typeface="Times New Roman"/>
            </a:endParaRPr>
          </a:p>
        </p:txBody>
      </p:sp>
      <p:pic>
        <p:nvPicPr>
          <p:cNvPr id="622" name="Google Shape;622;p96"/>
          <p:cNvPicPr preferRelativeResize="0"/>
          <p:nvPr/>
        </p:nvPicPr>
        <p:blipFill>
          <a:blip r:embed="rId3">
            <a:alphaModFix/>
          </a:blip>
          <a:stretch>
            <a:fillRect/>
          </a:stretch>
        </p:blipFill>
        <p:spPr>
          <a:xfrm>
            <a:off x="0" y="1034275"/>
            <a:ext cx="9043126" cy="3941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7"/>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Calculate new centroids </a:t>
            </a:r>
            <a:endParaRPr sz="2500">
              <a:latin typeface="Times New Roman"/>
              <a:ea typeface="Times New Roman"/>
              <a:cs typeface="Times New Roman"/>
              <a:sym typeface="Times New Roman"/>
            </a:endParaRPr>
          </a:p>
        </p:txBody>
      </p:sp>
      <p:sp>
        <p:nvSpPr>
          <p:cNvPr id="628" name="Google Shape;628;p9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29" name="Google Shape;629;p97"/>
          <p:cNvPicPr preferRelativeResize="0"/>
          <p:nvPr/>
        </p:nvPicPr>
        <p:blipFill>
          <a:blip r:embed="rId3">
            <a:alphaModFix/>
          </a:blip>
          <a:stretch>
            <a:fillRect/>
          </a:stretch>
        </p:blipFill>
        <p:spPr>
          <a:xfrm>
            <a:off x="374525" y="1600200"/>
            <a:ext cx="8229600" cy="4526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8"/>
          <p:cNvSpPr txBox="1">
            <a:spLocks noGrp="1"/>
          </p:cNvSpPr>
          <p:nvPr>
            <p:ph type="title"/>
          </p:nvPr>
        </p:nvSpPr>
        <p:spPr>
          <a:xfrm>
            <a:off x="552300" y="3378144"/>
            <a:ext cx="8039400" cy="471300"/>
          </a:xfrm>
          <a:prstGeom prst="rect">
            <a:avLst/>
          </a:prstGeom>
        </p:spPr>
        <p:txBody>
          <a:bodyPr spcFirstLastPara="1" wrap="square" lIns="91425" tIns="45700" rIns="91425" bIns="45700" anchor="ctr" anchorCtr="0">
            <a:noAutofit/>
          </a:bodyPr>
          <a:lstStyle/>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In the above table, B1 point moved from cluster 2 to 1 so need to calculate the new centroid</a:t>
            </a:r>
            <a:endParaRPr sz="2500">
              <a:latin typeface="Times New Roman"/>
              <a:ea typeface="Times New Roman"/>
              <a:cs typeface="Times New Roman"/>
              <a:sym typeface="Times New Roman"/>
            </a:endParaRPr>
          </a:p>
        </p:txBody>
      </p:sp>
      <p:pic>
        <p:nvPicPr>
          <p:cNvPr id="635" name="Google Shape;635;p98"/>
          <p:cNvPicPr preferRelativeResize="0"/>
          <p:nvPr/>
        </p:nvPicPr>
        <p:blipFill>
          <a:blip r:embed="rId3">
            <a:alphaModFix/>
          </a:blip>
          <a:stretch>
            <a:fillRect/>
          </a:stretch>
        </p:blipFill>
        <p:spPr>
          <a:xfrm>
            <a:off x="227375" y="0"/>
            <a:ext cx="8916626" cy="3019300"/>
          </a:xfrm>
          <a:prstGeom prst="rect">
            <a:avLst/>
          </a:prstGeom>
          <a:noFill/>
          <a:ln>
            <a:noFill/>
          </a:ln>
        </p:spPr>
      </p:pic>
      <p:pic>
        <p:nvPicPr>
          <p:cNvPr id="636" name="Google Shape;636;p98"/>
          <p:cNvPicPr preferRelativeResize="0"/>
          <p:nvPr/>
        </p:nvPicPr>
        <p:blipFill>
          <a:blip r:embed="rId4">
            <a:alphaModFix/>
          </a:blip>
          <a:stretch>
            <a:fillRect/>
          </a:stretch>
        </p:blipFill>
        <p:spPr>
          <a:xfrm>
            <a:off x="2818700" y="4101044"/>
            <a:ext cx="3152775" cy="25050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9"/>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42" name="Google Shape;642;p99"/>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43" name="Google Shape;643;p99"/>
          <p:cNvPicPr preferRelativeResize="0"/>
          <p:nvPr/>
        </p:nvPicPr>
        <p:blipFill>
          <a:blip r:embed="rId3">
            <a:alphaModFix/>
          </a:blip>
          <a:stretch>
            <a:fillRect/>
          </a:stretch>
        </p:blipFill>
        <p:spPr>
          <a:xfrm>
            <a:off x="0" y="96138"/>
            <a:ext cx="9144001" cy="3862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body" idx="1"/>
          </p:nvPr>
        </p:nvSpPr>
        <p:spPr>
          <a:xfrm>
            <a:off x="457200" y="298847"/>
            <a:ext cx="8229600" cy="5827200"/>
          </a:xfrm>
          <a:prstGeom prst="rect">
            <a:avLst/>
          </a:prstGeom>
          <a:noFill/>
          <a:ln>
            <a:noFill/>
          </a:ln>
        </p:spPr>
        <p:txBody>
          <a:bodyPr spcFirstLastPara="1" wrap="square" lIns="91425" tIns="45700" rIns="91425" bIns="45700" anchor="t" anchorCtr="0">
            <a:noAutofit/>
          </a:bodyPr>
          <a:lstStyle/>
          <a:p>
            <a:pPr marL="342900" marR="0" lvl="0" indent="-3238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One of the reasons that decision trees are popular is that we can turn them into a set of logical disjunctions (if ... then rules) that then go into program code very simply—the first part of the tree above can be turned into:</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if </a:t>
            </a:r>
            <a:r>
              <a:rPr lang="en-US" sz="2500" i="1" u="none" strike="noStrike" cap="none">
                <a:solidFill>
                  <a:schemeClr val="dk1"/>
                </a:solidFill>
                <a:latin typeface="Times New Roman"/>
                <a:ea typeface="Times New Roman"/>
                <a:cs typeface="Times New Roman"/>
                <a:sym typeface="Times New Roman"/>
              </a:rPr>
              <a:t>there is a party then go to it</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if </a:t>
            </a:r>
            <a:r>
              <a:rPr lang="en-US" sz="2500" i="1" u="none" strike="noStrike" cap="none">
                <a:solidFill>
                  <a:schemeClr val="dk1"/>
                </a:solidFill>
                <a:latin typeface="Times New Roman"/>
                <a:ea typeface="Times New Roman"/>
                <a:cs typeface="Times New Roman"/>
                <a:sym typeface="Times New Roman"/>
              </a:rPr>
              <a:t>there is not a party and you have an urgent deadline then study</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etc.</a:t>
            </a:r>
            <a:endParaRPr sz="2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4873</Words>
  <Application>Microsoft Office PowerPoint</Application>
  <PresentationFormat>On-screen Show (4:3)</PresentationFormat>
  <Paragraphs>446</Paragraphs>
  <Slides>86</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Times New Roman</vt:lpstr>
      <vt:lpstr>Nunito</vt:lpstr>
      <vt:lpstr>Arial</vt:lpstr>
      <vt:lpstr>Comic Sans MS</vt:lpstr>
      <vt:lpstr>Roboto</vt:lpstr>
      <vt:lpstr>Calibri</vt:lpstr>
      <vt:lpstr>Tahoma</vt:lpstr>
      <vt:lpstr>Office Theme</vt:lpstr>
      <vt:lpstr>UNIT 3</vt:lpstr>
      <vt:lpstr>Learning with Trees</vt:lpstr>
      <vt:lpstr>Decision Trees</vt:lpstr>
      <vt:lpstr>PowerPoint Presentation</vt:lpstr>
      <vt:lpstr>PowerPoint Presentation</vt:lpstr>
      <vt:lpstr>PowerPoint Presentation</vt:lpstr>
      <vt:lpstr>Using Decision Tree</vt:lpstr>
      <vt:lpstr>PowerPoint Presentation</vt:lpstr>
      <vt:lpstr>PowerPoint Presentation</vt:lpstr>
      <vt:lpstr>PowerPoint Presentation</vt:lpstr>
      <vt:lpstr>Classification by Decision Tree Induction</vt:lpstr>
      <vt:lpstr>PowerPoint Presentation</vt:lpstr>
      <vt:lpstr>When we want to construct the decision tree to decide what to do in the evening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CART (Classification And Regression Tree) </vt:lpstr>
      <vt:lpstr>CART (Classification And Regression Tree) </vt:lpstr>
      <vt:lpstr>CART (Classification And Regression Tree) </vt:lpstr>
      <vt:lpstr>CART (Classification And Regression Tree) </vt:lpstr>
      <vt:lpstr>Training Dataset</vt:lpstr>
      <vt:lpstr>Output: A Decision Tree for “buys_computer”</vt:lpstr>
      <vt:lpstr>Algorithm for Decision Tree Induction</vt:lpstr>
      <vt:lpstr>Attribute Selection Measure</vt:lpstr>
      <vt:lpstr>PowerPoint Presentation</vt:lpstr>
      <vt:lpstr>Information Gain (ID3/C4.5)</vt:lpstr>
      <vt:lpstr>Information Gain in Decision Tree Induction</vt:lpstr>
      <vt:lpstr>Attribute Selection by Information Gain Computation</vt:lpstr>
      <vt:lpstr>PowerPoint Presentation</vt:lpstr>
      <vt:lpstr>Extracting Classification Rules from Trees</vt:lpstr>
      <vt:lpstr>PowerPoint Presentation</vt:lpstr>
      <vt:lpstr>PowerPoint Presentation</vt:lpstr>
      <vt:lpstr>Ensembling Learning</vt:lpstr>
      <vt:lpstr>PowerPoint Presentation</vt:lpstr>
      <vt:lpstr>Ensembling Learning</vt:lpstr>
      <vt:lpstr>Types of Ensemble learning:</vt:lpstr>
      <vt:lpstr>Ensembling Learning</vt:lpstr>
      <vt:lpstr>Voting Classifier</vt:lpstr>
      <vt:lpstr>PowerPoint Presentation</vt:lpstr>
      <vt:lpstr>PowerPoint Presentation</vt:lpstr>
      <vt:lpstr>Bootstrap Aggregation (Bagging)</vt:lpstr>
      <vt:lpstr>PowerPoint Presentation</vt:lpstr>
      <vt:lpstr>Bagging ( Bootstrap Aggregation)</vt:lpstr>
      <vt:lpstr>Boosting</vt:lpstr>
      <vt:lpstr>PowerPoint Presentation</vt:lpstr>
      <vt:lpstr>Boosting</vt:lpstr>
      <vt:lpstr>Blending  (Stacked Generalization)</vt:lpstr>
      <vt:lpstr>PowerPoint Presentation</vt:lpstr>
      <vt:lpstr>Basic Statistics</vt:lpstr>
      <vt:lpstr>PowerPoint Presentation</vt:lpstr>
      <vt:lpstr>PowerPoint Presentation</vt:lpstr>
      <vt:lpstr>PowerPoint Presentation</vt:lpstr>
      <vt:lpstr>Bias and Variance:</vt:lpstr>
      <vt:lpstr>PowerPoint Presentation</vt:lpstr>
      <vt:lpstr>PowerPoint Presentation</vt:lpstr>
      <vt:lpstr>PowerPoint Presentation</vt:lpstr>
      <vt:lpstr>Gaussian Function</vt:lpstr>
      <vt:lpstr>K-Nearest Neighbor(KNN) Algorithm </vt:lpstr>
      <vt:lpstr>K-Nearest Neighbor(KNN) Algorithm </vt:lpstr>
      <vt:lpstr>Steps:</vt:lpstr>
      <vt:lpstr>PowerPoint Presentation</vt:lpstr>
      <vt:lpstr>PowerPoint Presentation</vt:lpstr>
      <vt:lpstr>PowerPoint Presentation</vt:lpstr>
      <vt:lpstr>Unsupervised Learning</vt:lpstr>
      <vt:lpstr>K-Means Clustering Algorithm </vt:lpstr>
      <vt:lpstr>PowerPoint Presentation</vt:lpstr>
      <vt:lpstr>PowerPoint Presentation</vt:lpstr>
      <vt:lpstr>steps:</vt:lpstr>
      <vt:lpstr>Example:</vt:lpstr>
      <vt:lpstr>PowerPoint Presentation</vt:lpstr>
      <vt:lpstr>PowerPoint Presentation</vt:lpstr>
      <vt:lpstr>Assign the data points to particular cluster, which is having smallest value</vt:lpstr>
      <vt:lpstr>Calculate the new centroid,  update the initial centroid with new centroid.</vt:lpstr>
      <vt:lpstr>Again calculate the distance between the data points and assign to cluster</vt:lpstr>
      <vt:lpstr>Calculate new centroids </vt:lpstr>
      <vt:lpstr>In the above table, B1 point moved from cluster 2 to 1 so need to calculate the new centroid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Admin</cp:lastModifiedBy>
  <cp:revision>1</cp:revision>
  <dcterms:modified xsi:type="dcterms:W3CDTF">2025-02-11T05:09:24Z</dcterms:modified>
</cp:coreProperties>
</file>